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6" r:id="rId3"/>
    <p:sldId id="258" r:id="rId4"/>
    <p:sldId id="259" r:id="rId5"/>
    <p:sldId id="263" r:id="rId6"/>
    <p:sldId id="260" r:id="rId7"/>
    <p:sldId id="261" r:id="rId8"/>
    <p:sldId id="262" r:id="rId9"/>
    <p:sldId id="264" r:id="rId10"/>
    <p:sldId id="265" r:id="rId11"/>
    <p:sldId id="267" r:id="rId12"/>
    <p:sldId id="268" r:id="rId13"/>
    <p:sldId id="269" r:id="rId14"/>
    <p:sldId id="270" r:id="rId15"/>
    <p:sldId id="27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51B747-7282-4DB7-B9DB-2E7601C5128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242F358-A329-4ED8-B65C-97A4B0F83F09}">
      <dgm:prSet/>
      <dgm:spPr/>
      <dgm:t>
        <a:bodyPr/>
        <a:lstStyle/>
        <a:p>
          <a:r>
            <a:rPr lang="en-US" b="1"/>
            <a:t>Motivation</a:t>
          </a:r>
          <a:r>
            <a:rPr lang="en-US"/>
            <a:t> : I am personally a big fan of tabletop card games like Omi, which is a very famous card game enjoyed by both young and old alike in Sri Lanka. However, players have ample opportunity to cheat in a game of Omi which can be frustrating to other players.</a:t>
          </a:r>
        </a:p>
      </dgm:t>
    </dgm:pt>
    <dgm:pt modelId="{13E0D784-C258-4329-95E6-860BDDBB283C}" type="parTrans" cxnId="{4A2655DC-2FC7-493D-9C66-24E4BFAD2F3B}">
      <dgm:prSet/>
      <dgm:spPr/>
      <dgm:t>
        <a:bodyPr/>
        <a:lstStyle/>
        <a:p>
          <a:endParaRPr lang="en-US"/>
        </a:p>
      </dgm:t>
    </dgm:pt>
    <dgm:pt modelId="{C28AA2AB-0BE1-4B9B-96CA-5EBE8B20CC9E}" type="sibTrans" cxnId="{4A2655DC-2FC7-493D-9C66-24E4BFAD2F3B}">
      <dgm:prSet/>
      <dgm:spPr/>
      <dgm:t>
        <a:bodyPr/>
        <a:lstStyle/>
        <a:p>
          <a:endParaRPr lang="en-US"/>
        </a:p>
      </dgm:t>
    </dgm:pt>
    <dgm:pt modelId="{D07FF65A-CE24-41B3-8D4F-E6AB5157D959}">
      <dgm:prSet/>
      <dgm:spPr/>
      <dgm:t>
        <a:bodyPr/>
        <a:lstStyle/>
        <a:p>
          <a:r>
            <a:rPr lang="en-US" b="1"/>
            <a:t>Goal</a:t>
          </a:r>
          <a:r>
            <a:rPr lang="en-US"/>
            <a:t> : When given an image, identify and recognize all cards from a standard 52 card deck of playing cards, regardless of the background/orientation the photo was taken in. Program will keep track of the game of Omi for eight rounds and declare the winner at each round of the game and the overall winner.</a:t>
          </a:r>
        </a:p>
      </dgm:t>
    </dgm:pt>
    <dgm:pt modelId="{31FD048B-2AAA-4154-9AAC-BD6D7017A767}" type="parTrans" cxnId="{280BB555-060A-441A-9AA2-A376202914FA}">
      <dgm:prSet/>
      <dgm:spPr/>
      <dgm:t>
        <a:bodyPr/>
        <a:lstStyle/>
        <a:p>
          <a:endParaRPr lang="en-US"/>
        </a:p>
      </dgm:t>
    </dgm:pt>
    <dgm:pt modelId="{401F3FCF-A0BC-4923-A83C-2CBAE67BB929}" type="sibTrans" cxnId="{280BB555-060A-441A-9AA2-A376202914FA}">
      <dgm:prSet/>
      <dgm:spPr/>
      <dgm:t>
        <a:bodyPr/>
        <a:lstStyle/>
        <a:p>
          <a:endParaRPr lang="en-US"/>
        </a:p>
      </dgm:t>
    </dgm:pt>
    <dgm:pt modelId="{8E252F7F-CBAE-46A1-A521-B3538B5FC1F0}" type="pres">
      <dgm:prSet presAssocID="{6851B747-7282-4DB7-B9DB-2E7601C51286}" presName="linear" presStyleCnt="0">
        <dgm:presLayoutVars>
          <dgm:animLvl val="lvl"/>
          <dgm:resizeHandles val="exact"/>
        </dgm:presLayoutVars>
      </dgm:prSet>
      <dgm:spPr/>
    </dgm:pt>
    <dgm:pt modelId="{243F470B-E9D5-4BBD-B440-1C43C973C3C3}" type="pres">
      <dgm:prSet presAssocID="{E242F358-A329-4ED8-B65C-97A4B0F83F09}" presName="parentText" presStyleLbl="node1" presStyleIdx="0" presStyleCnt="2">
        <dgm:presLayoutVars>
          <dgm:chMax val="0"/>
          <dgm:bulletEnabled val="1"/>
        </dgm:presLayoutVars>
      </dgm:prSet>
      <dgm:spPr/>
    </dgm:pt>
    <dgm:pt modelId="{C9E4BB91-8876-4079-97A7-601339E35276}" type="pres">
      <dgm:prSet presAssocID="{C28AA2AB-0BE1-4B9B-96CA-5EBE8B20CC9E}" presName="spacer" presStyleCnt="0"/>
      <dgm:spPr/>
    </dgm:pt>
    <dgm:pt modelId="{010BDA26-D196-4279-9BCC-47B0C8876107}" type="pres">
      <dgm:prSet presAssocID="{D07FF65A-CE24-41B3-8D4F-E6AB5157D959}" presName="parentText" presStyleLbl="node1" presStyleIdx="1" presStyleCnt="2">
        <dgm:presLayoutVars>
          <dgm:chMax val="0"/>
          <dgm:bulletEnabled val="1"/>
        </dgm:presLayoutVars>
      </dgm:prSet>
      <dgm:spPr/>
    </dgm:pt>
  </dgm:ptLst>
  <dgm:cxnLst>
    <dgm:cxn modelId="{1DDD573A-EB0E-428A-B768-7D7FDE696DFB}" type="presOf" srcId="{E242F358-A329-4ED8-B65C-97A4B0F83F09}" destId="{243F470B-E9D5-4BBD-B440-1C43C973C3C3}" srcOrd="0" destOrd="0" presId="urn:microsoft.com/office/officeart/2005/8/layout/vList2"/>
    <dgm:cxn modelId="{B6E7D750-A29D-4670-9596-747BAEC28507}" type="presOf" srcId="{D07FF65A-CE24-41B3-8D4F-E6AB5157D959}" destId="{010BDA26-D196-4279-9BCC-47B0C8876107}" srcOrd="0" destOrd="0" presId="urn:microsoft.com/office/officeart/2005/8/layout/vList2"/>
    <dgm:cxn modelId="{280BB555-060A-441A-9AA2-A376202914FA}" srcId="{6851B747-7282-4DB7-B9DB-2E7601C51286}" destId="{D07FF65A-CE24-41B3-8D4F-E6AB5157D959}" srcOrd="1" destOrd="0" parTransId="{31FD048B-2AAA-4154-9AAC-BD6D7017A767}" sibTransId="{401F3FCF-A0BC-4923-A83C-2CBAE67BB929}"/>
    <dgm:cxn modelId="{FDA81C7E-F0A6-48F3-8837-27FC17D90EB4}" type="presOf" srcId="{6851B747-7282-4DB7-B9DB-2E7601C51286}" destId="{8E252F7F-CBAE-46A1-A521-B3538B5FC1F0}" srcOrd="0" destOrd="0" presId="urn:microsoft.com/office/officeart/2005/8/layout/vList2"/>
    <dgm:cxn modelId="{4A2655DC-2FC7-493D-9C66-24E4BFAD2F3B}" srcId="{6851B747-7282-4DB7-B9DB-2E7601C51286}" destId="{E242F358-A329-4ED8-B65C-97A4B0F83F09}" srcOrd="0" destOrd="0" parTransId="{13E0D784-C258-4329-95E6-860BDDBB283C}" sibTransId="{C28AA2AB-0BE1-4B9B-96CA-5EBE8B20CC9E}"/>
    <dgm:cxn modelId="{5B43F446-85BF-4937-9D45-78F319655574}" type="presParOf" srcId="{8E252F7F-CBAE-46A1-A521-B3538B5FC1F0}" destId="{243F470B-E9D5-4BBD-B440-1C43C973C3C3}" srcOrd="0" destOrd="0" presId="urn:microsoft.com/office/officeart/2005/8/layout/vList2"/>
    <dgm:cxn modelId="{E2114C23-143C-4F2D-817F-268F2742D64E}" type="presParOf" srcId="{8E252F7F-CBAE-46A1-A521-B3538B5FC1F0}" destId="{C9E4BB91-8876-4079-97A7-601339E35276}" srcOrd="1" destOrd="0" presId="urn:microsoft.com/office/officeart/2005/8/layout/vList2"/>
    <dgm:cxn modelId="{817792FE-6A76-4159-B3F7-F02FCFD5A981}" type="presParOf" srcId="{8E252F7F-CBAE-46A1-A521-B3538B5FC1F0}" destId="{010BDA26-D196-4279-9BCC-47B0C887610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1E767E-9423-41C7-A25D-D3CEA15D0142}"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BD34497C-18F4-4C1F-A3B3-E23527959F4F}">
      <dgm:prSet/>
      <dgm:spPr/>
      <dgm:t>
        <a:bodyPr/>
        <a:lstStyle/>
        <a:p>
          <a:r>
            <a:rPr lang="en-US" b="1"/>
            <a:t>Approach to the problem</a:t>
          </a:r>
          <a:endParaRPr lang="en-US"/>
        </a:p>
      </dgm:t>
    </dgm:pt>
    <dgm:pt modelId="{3028B767-CF82-4BCC-AF28-D1280B161E69}" type="parTrans" cxnId="{1F370F83-852B-42B7-B7BC-66270A7717A6}">
      <dgm:prSet/>
      <dgm:spPr/>
      <dgm:t>
        <a:bodyPr/>
        <a:lstStyle/>
        <a:p>
          <a:endParaRPr lang="en-US"/>
        </a:p>
      </dgm:t>
    </dgm:pt>
    <dgm:pt modelId="{CB29C419-6A06-4F63-B6C0-491D6C5C7779}" type="sibTrans" cxnId="{1F370F83-852B-42B7-B7BC-66270A7717A6}">
      <dgm:prSet/>
      <dgm:spPr/>
      <dgm:t>
        <a:bodyPr/>
        <a:lstStyle/>
        <a:p>
          <a:endParaRPr lang="en-US"/>
        </a:p>
      </dgm:t>
    </dgm:pt>
    <dgm:pt modelId="{209F55F7-39B6-40E5-AB38-D5741AA5CACA}">
      <dgm:prSet/>
      <dgm:spPr/>
      <dgm:t>
        <a:bodyPr/>
        <a:lstStyle/>
        <a:p>
          <a:pPr>
            <a:lnSpc>
              <a:spcPct val="100000"/>
            </a:lnSpc>
          </a:pPr>
          <a:r>
            <a:rPr lang="en-US" dirty="0"/>
            <a:t>Detect where all the cards in the image.</a:t>
          </a:r>
        </a:p>
      </dgm:t>
    </dgm:pt>
    <dgm:pt modelId="{26E507B8-F05D-4642-908D-2698CE46F328}" type="parTrans" cxnId="{A07E9DC3-8E86-407B-9917-B015F8726245}">
      <dgm:prSet/>
      <dgm:spPr/>
      <dgm:t>
        <a:bodyPr/>
        <a:lstStyle/>
        <a:p>
          <a:endParaRPr lang="en-US"/>
        </a:p>
      </dgm:t>
    </dgm:pt>
    <dgm:pt modelId="{3B64E06E-0C20-4A41-AB3E-C4EFE751017C}" type="sibTrans" cxnId="{A07E9DC3-8E86-407B-9917-B015F8726245}">
      <dgm:prSet/>
      <dgm:spPr/>
      <dgm:t>
        <a:bodyPr/>
        <a:lstStyle/>
        <a:p>
          <a:endParaRPr lang="en-US"/>
        </a:p>
      </dgm:t>
    </dgm:pt>
    <dgm:pt modelId="{59185530-1FCF-4829-BFE5-3E8B2DC37914}">
      <dgm:prSet/>
      <dgm:spPr/>
      <dgm:t>
        <a:bodyPr/>
        <a:lstStyle/>
        <a:p>
          <a:pPr>
            <a:lnSpc>
              <a:spcPct val="100000"/>
            </a:lnSpc>
          </a:pPr>
          <a:r>
            <a:rPr lang="en-US" dirty="0"/>
            <a:t>Crop and transform individual cards in preparation.</a:t>
          </a:r>
        </a:p>
      </dgm:t>
    </dgm:pt>
    <dgm:pt modelId="{3EB1158C-2063-44E0-8716-158B6C5D8FAD}" type="parTrans" cxnId="{3D4F17C5-2E71-49EC-AC12-BAD0BC464B40}">
      <dgm:prSet/>
      <dgm:spPr/>
      <dgm:t>
        <a:bodyPr/>
        <a:lstStyle/>
        <a:p>
          <a:endParaRPr lang="en-US"/>
        </a:p>
      </dgm:t>
    </dgm:pt>
    <dgm:pt modelId="{EA55235C-5DE8-4638-852E-042971E71DD5}" type="sibTrans" cxnId="{3D4F17C5-2E71-49EC-AC12-BAD0BC464B40}">
      <dgm:prSet/>
      <dgm:spPr/>
      <dgm:t>
        <a:bodyPr/>
        <a:lstStyle/>
        <a:p>
          <a:endParaRPr lang="en-US"/>
        </a:p>
      </dgm:t>
    </dgm:pt>
    <dgm:pt modelId="{305F9E4A-69E6-448F-8688-ECD3C448D9AB}">
      <dgm:prSet/>
      <dgm:spPr/>
      <dgm:t>
        <a:bodyPr/>
        <a:lstStyle/>
        <a:p>
          <a:pPr>
            <a:lnSpc>
              <a:spcPct val="100000"/>
            </a:lnSpc>
          </a:pPr>
          <a:r>
            <a:rPr lang="en-US" dirty="0"/>
            <a:t>Identify the rank and suit of each card found in previous steps using template matching.</a:t>
          </a:r>
        </a:p>
      </dgm:t>
    </dgm:pt>
    <dgm:pt modelId="{B6E6565A-D666-47CE-95A2-C6910219B2C7}" type="parTrans" cxnId="{CAE96230-C274-45DB-8308-20077EFD7511}">
      <dgm:prSet/>
      <dgm:spPr/>
      <dgm:t>
        <a:bodyPr/>
        <a:lstStyle/>
        <a:p>
          <a:endParaRPr lang="en-US"/>
        </a:p>
      </dgm:t>
    </dgm:pt>
    <dgm:pt modelId="{F77F8F5E-00ED-4D0B-B503-8610E93005DA}" type="sibTrans" cxnId="{CAE96230-C274-45DB-8308-20077EFD7511}">
      <dgm:prSet/>
      <dgm:spPr/>
      <dgm:t>
        <a:bodyPr/>
        <a:lstStyle/>
        <a:p>
          <a:endParaRPr lang="en-US"/>
        </a:p>
      </dgm:t>
    </dgm:pt>
    <dgm:pt modelId="{A4290785-FD03-4109-925E-9093473319B0}">
      <dgm:prSet/>
      <dgm:spPr/>
      <dgm:t>
        <a:bodyPr/>
        <a:lstStyle/>
        <a:p>
          <a:r>
            <a:rPr lang="en-US" b="1"/>
            <a:t>Additional Considerations</a:t>
          </a:r>
          <a:endParaRPr lang="en-US"/>
        </a:p>
      </dgm:t>
    </dgm:pt>
    <dgm:pt modelId="{1AD900DB-F6CF-4707-A808-79EAFD5E22DE}" type="parTrans" cxnId="{60F776CE-5D0C-49CF-8017-AC8CA432B734}">
      <dgm:prSet/>
      <dgm:spPr/>
      <dgm:t>
        <a:bodyPr/>
        <a:lstStyle/>
        <a:p>
          <a:endParaRPr lang="en-US"/>
        </a:p>
      </dgm:t>
    </dgm:pt>
    <dgm:pt modelId="{0F2C068B-C39D-4F02-BC51-EB517AEB9607}" type="sibTrans" cxnId="{60F776CE-5D0C-49CF-8017-AC8CA432B734}">
      <dgm:prSet/>
      <dgm:spPr/>
      <dgm:t>
        <a:bodyPr/>
        <a:lstStyle/>
        <a:p>
          <a:endParaRPr lang="en-US"/>
        </a:p>
      </dgm:t>
    </dgm:pt>
    <dgm:pt modelId="{D87CC70D-CC8F-4AF6-9AD0-9F7297D31ED7}">
      <dgm:prSet/>
      <dgm:spPr/>
      <dgm:t>
        <a:bodyPr/>
        <a:lstStyle/>
        <a:p>
          <a:r>
            <a:rPr lang="en-US"/>
            <a:t>Identify cards in a variety of orientations and on a variety of backgrounds.</a:t>
          </a:r>
          <a:endParaRPr lang="en-US" dirty="0"/>
        </a:p>
      </dgm:t>
    </dgm:pt>
    <dgm:pt modelId="{04A8A44E-4A1E-4F41-8EAA-A2CAA157CA34}" type="parTrans" cxnId="{9A7BD396-7E3A-43AD-83A6-CAF36461A27D}">
      <dgm:prSet/>
      <dgm:spPr/>
      <dgm:t>
        <a:bodyPr/>
        <a:lstStyle/>
        <a:p>
          <a:endParaRPr lang="en-US"/>
        </a:p>
      </dgm:t>
    </dgm:pt>
    <dgm:pt modelId="{EBC69E45-CA02-4DEB-9039-B72AF4696D99}" type="sibTrans" cxnId="{9A7BD396-7E3A-43AD-83A6-CAF36461A27D}">
      <dgm:prSet/>
      <dgm:spPr/>
      <dgm:t>
        <a:bodyPr/>
        <a:lstStyle/>
        <a:p>
          <a:endParaRPr lang="en-US"/>
        </a:p>
      </dgm:t>
    </dgm:pt>
    <dgm:pt modelId="{4A3DA94E-F32D-452E-ABA7-E90E50E1B212}" type="pres">
      <dgm:prSet presAssocID="{FF1E767E-9423-41C7-A25D-D3CEA15D0142}" presName="Name0" presStyleCnt="0">
        <dgm:presLayoutVars>
          <dgm:dir/>
          <dgm:resizeHandles val="exact"/>
        </dgm:presLayoutVars>
      </dgm:prSet>
      <dgm:spPr/>
    </dgm:pt>
    <dgm:pt modelId="{4101AAB4-229D-4CC3-838D-B4C35FE12EF2}" type="pres">
      <dgm:prSet presAssocID="{BD34497C-18F4-4C1F-A3B3-E23527959F4F}" presName="parAndChTx" presStyleLbl="node1" presStyleIdx="0" presStyleCnt="3">
        <dgm:presLayoutVars>
          <dgm:bulletEnabled val="1"/>
        </dgm:presLayoutVars>
      </dgm:prSet>
      <dgm:spPr/>
    </dgm:pt>
    <dgm:pt modelId="{13196812-566D-4DCC-9686-16AA8A9A5028}" type="pres">
      <dgm:prSet presAssocID="{CB29C419-6A06-4F63-B6C0-491D6C5C7779}" presName="parAndChSpace" presStyleCnt="0"/>
      <dgm:spPr/>
    </dgm:pt>
    <dgm:pt modelId="{AF841904-B9E1-455A-9756-3A356E39F488}" type="pres">
      <dgm:prSet presAssocID="{A4290785-FD03-4109-925E-9093473319B0}" presName="parAndChTx" presStyleLbl="node1" presStyleIdx="1" presStyleCnt="3">
        <dgm:presLayoutVars>
          <dgm:bulletEnabled val="1"/>
        </dgm:presLayoutVars>
      </dgm:prSet>
      <dgm:spPr/>
    </dgm:pt>
    <dgm:pt modelId="{24844871-C5E7-4D83-AC9E-03A3F8AE50FA}" type="pres">
      <dgm:prSet presAssocID="{0F2C068B-C39D-4F02-BC51-EB517AEB9607}" presName="parAndChSpace" presStyleCnt="0"/>
      <dgm:spPr/>
    </dgm:pt>
    <dgm:pt modelId="{691C1F96-889D-4391-86D1-186FCC2AEC17}" type="pres">
      <dgm:prSet presAssocID="{D87CC70D-CC8F-4AF6-9AD0-9F7297D31ED7}" presName="parAndChTx" presStyleLbl="node1" presStyleIdx="2" presStyleCnt="3">
        <dgm:presLayoutVars>
          <dgm:bulletEnabled val="1"/>
        </dgm:presLayoutVars>
      </dgm:prSet>
      <dgm:spPr/>
    </dgm:pt>
  </dgm:ptLst>
  <dgm:cxnLst>
    <dgm:cxn modelId="{EAA8640E-3167-48F5-B3B0-86D11C167F6B}" type="presOf" srcId="{209F55F7-39B6-40E5-AB38-D5741AA5CACA}" destId="{4101AAB4-229D-4CC3-838D-B4C35FE12EF2}" srcOrd="0" destOrd="1" presId="urn:microsoft.com/office/officeart/2005/8/layout/hChevron3"/>
    <dgm:cxn modelId="{FC8BAE13-AD90-4C46-9D87-C2179A6ED2F7}" type="presOf" srcId="{BD34497C-18F4-4C1F-A3B3-E23527959F4F}" destId="{4101AAB4-229D-4CC3-838D-B4C35FE12EF2}" srcOrd="0" destOrd="0" presId="urn:microsoft.com/office/officeart/2005/8/layout/hChevron3"/>
    <dgm:cxn modelId="{CAE96230-C274-45DB-8308-20077EFD7511}" srcId="{BD34497C-18F4-4C1F-A3B3-E23527959F4F}" destId="{305F9E4A-69E6-448F-8688-ECD3C448D9AB}" srcOrd="2" destOrd="0" parTransId="{B6E6565A-D666-47CE-95A2-C6910219B2C7}" sibTransId="{F77F8F5E-00ED-4D0B-B503-8610E93005DA}"/>
    <dgm:cxn modelId="{D366D244-BC25-4D1C-B856-C7C465540DEE}" type="presOf" srcId="{D87CC70D-CC8F-4AF6-9AD0-9F7297D31ED7}" destId="{691C1F96-889D-4391-86D1-186FCC2AEC17}" srcOrd="0" destOrd="0" presId="urn:microsoft.com/office/officeart/2005/8/layout/hChevron3"/>
    <dgm:cxn modelId="{1F370F83-852B-42B7-B7BC-66270A7717A6}" srcId="{FF1E767E-9423-41C7-A25D-D3CEA15D0142}" destId="{BD34497C-18F4-4C1F-A3B3-E23527959F4F}" srcOrd="0" destOrd="0" parTransId="{3028B767-CF82-4BCC-AF28-D1280B161E69}" sibTransId="{CB29C419-6A06-4F63-B6C0-491D6C5C7779}"/>
    <dgm:cxn modelId="{80273A91-E7EA-4D1B-B376-D1AD004FCF5E}" type="presOf" srcId="{A4290785-FD03-4109-925E-9093473319B0}" destId="{AF841904-B9E1-455A-9756-3A356E39F488}" srcOrd="0" destOrd="0" presId="urn:microsoft.com/office/officeart/2005/8/layout/hChevron3"/>
    <dgm:cxn modelId="{9A7BD396-7E3A-43AD-83A6-CAF36461A27D}" srcId="{FF1E767E-9423-41C7-A25D-D3CEA15D0142}" destId="{D87CC70D-CC8F-4AF6-9AD0-9F7297D31ED7}" srcOrd="2" destOrd="0" parTransId="{04A8A44E-4A1E-4F41-8EAA-A2CAA157CA34}" sibTransId="{EBC69E45-CA02-4DEB-9039-B72AF4696D99}"/>
    <dgm:cxn modelId="{A07E9DC3-8E86-407B-9917-B015F8726245}" srcId="{BD34497C-18F4-4C1F-A3B3-E23527959F4F}" destId="{209F55F7-39B6-40E5-AB38-D5741AA5CACA}" srcOrd="0" destOrd="0" parTransId="{26E507B8-F05D-4642-908D-2698CE46F328}" sibTransId="{3B64E06E-0C20-4A41-AB3E-C4EFE751017C}"/>
    <dgm:cxn modelId="{3D4F17C5-2E71-49EC-AC12-BAD0BC464B40}" srcId="{BD34497C-18F4-4C1F-A3B3-E23527959F4F}" destId="{59185530-1FCF-4829-BFE5-3E8B2DC37914}" srcOrd="1" destOrd="0" parTransId="{3EB1158C-2063-44E0-8716-158B6C5D8FAD}" sibTransId="{EA55235C-5DE8-4638-852E-042971E71DD5}"/>
    <dgm:cxn modelId="{60F776CE-5D0C-49CF-8017-AC8CA432B734}" srcId="{FF1E767E-9423-41C7-A25D-D3CEA15D0142}" destId="{A4290785-FD03-4109-925E-9093473319B0}" srcOrd="1" destOrd="0" parTransId="{1AD900DB-F6CF-4707-A808-79EAFD5E22DE}" sibTransId="{0F2C068B-C39D-4F02-BC51-EB517AEB9607}"/>
    <dgm:cxn modelId="{34FA2FF3-57B0-4D90-A509-9B922C18C1DE}" type="presOf" srcId="{FF1E767E-9423-41C7-A25D-D3CEA15D0142}" destId="{4A3DA94E-F32D-452E-ABA7-E90E50E1B212}" srcOrd="0" destOrd="0" presId="urn:microsoft.com/office/officeart/2005/8/layout/hChevron3"/>
    <dgm:cxn modelId="{3A0859F6-111D-433E-AFF8-FEBCB3056602}" type="presOf" srcId="{305F9E4A-69E6-448F-8688-ECD3C448D9AB}" destId="{4101AAB4-229D-4CC3-838D-B4C35FE12EF2}" srcOrd="0" destOrd="3" presId="urn:microsoft.com/office/officeart/2005/8/layout/hChevron3"/>
    <dgm:cxn modelId="{F308A7FD-1E1B-474C-826F-68E58665A430}" type="presOf" srcId="{59185530-1FCF-4829-BFE5-3E8B2DC37914}" destId="{4101AAB4-229D-4CC3-838D-B4C35FE12EF2}" srcOrd="0" destOrd="2" presId="urn:microsoft.com/office/officeart/2005/8/layout/hChevron3"/>
    <dgm:cxn modelId="{1A914CE7-77F5-43A3-BEF4-55198ED99931}" type="presParOf" srcId="{4A3DA94E-F32D-452E-ABA7-E90E50E1B212}" destId="{4101AAB4-229D-4CC3-838D-B4C35FE12EF2}" srcOrd="0" destOrd="0" presId="urn:microsoft.com/office/officeart/2005/8/layout/hChevron3"/>
    <dgm:cxn modelId="{FD303811-935B-479D-A9AA-EEDD7EF07E1D}" type="presParOf" srcId="{4A3DA94E-F32D-452E-ABA7-E90E50E1B212}" destId="{13196812-566D-4DCC-9686-16AA8A9A5028}" srcOrd="1" destOrd="0" presId="urn:microsoft.com/office/officeart/2005/8/layout/hChevron3"/>
    <dgm:cxn modelId="{282F5435-883D-4E5B-81F4-C1F9D9426983}" type="presParOf" srcId="{4A3DA94E-F32D-452E-ABA7-E90E50E1B212}" destId="{AF841904-B9E1-455A-9756-3A356E39F488}" srcOrd="2" destOrd="0" presId="urn:microsoft.com/office/officeart/2005/8/layout/hChevron3"/>
    <dgm:cxn modelId="{2B0A55A1-5A0D-49FB-B887-E0A50BF3B0C8}" type="presParOf" srcId="{4A3DA94E-F32D-452E-ABA7-E90E50E1B212}" destId="{24844871-C5E7-4D83-AC9E-03A3F8AE50FA}" srcOrd="3" destOrd="0" presId="urn:microsoft.com/office/officeart/2005/8/layout/hChevron3"/>
    <dgm:cxn modelId="{953D6C29-EE94-4495-9C50-B8C42FDAE45E}" type="presParOf" srcId="{4A3DA94E-F32D-452E-ABA7-E90E50E1B212}" destId="{691C1F96-889D-4391-86D1-186FCC2AEC17}"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F470B-E9D5-4BBD-B440-1C43C973C3C3}">
      <dsp:nvSpPr>
        <dsp:cNvPr id="0" name=""/>
        <dsp:cNvSpPr/>
      </dsp:nvSpPr>
      <dsp:spPr>
        <a:xfrm>
          <a:off x="0" y="101618"/>
          <a:ext cx="6263640" cy="261904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Motivation</a:t>
          </a:r>
          <a:r>
            <a:rPr lang="en-US" sz="2200" kern="1200"/>
            <a:t> : I am personally a big fan of tabletop card games like Omi, which is a very famous card game enjoyed by both young and old alike in Sri Lanka. However, players have ample opportunity to cheat in a game of Omi which can be frustrating to other players.</a:t>
          </a:r>
        </a:p>
      </dsp:txBody>
      <dsp:txXfrm>
        <a:off x="127851" y="229469"/>
        <a:ext cx="6007938" cy="2363343"/>
      </dsp:txXfrm>
    </dsp:sp>
    <dsp:sp modelId="{010BDA26-D196-4279-9BCC-47B0C8876107}">
      <dsp:nvSpPr>
        <dsp:cNvPr id="0" name=""/>
        <dsp:cNvSpPr/>
      </dsp:nvSpPr>
      <dsp:spPr>
        <a:xfrm>
          <a:off x="0" y="2784024"/>
          <a:ext cx="6263640" cy="261904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Goal</a:t>
          </a:r>
          <a:r>
            <a:rPr lang="en-US" sz="2200" kern="1200"/>
            <a:t> : When given an image, identify and recognize all cards from a standard 52 card deck of playing cards, regardless of the background/orientation the photo was taken in. Program will keep track of the game of Omi for eight rounds and declare the winner at each round of the game and the overall winner.</a:t>
          </a:r>
        </a:p>
      </dsp:txBody>
      <dsp:txXfrm>
        <a:off x="127851" y="2911875"/>
        <a:ext cx="6007938" cy="2363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1AAB4-229D-4CC3-838D-B4C35FE12EF2}">
      <dsp:nvSpPr>
        <dsp:cNvPr id="0" name=""/>
        <dsp:cNvSpPr/>
      </dsp:nvSpPr>
      <dsp:spPr>
        <a:xfrm>
          <a:off x="4621" y="559306"/>
          <a:ext cx="4040906" cy="3232725"/>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554" tIns="55880" rIns="570217" bIns="55880" numCol="1" spcCol="1270" anchor="t" anchorCtr="0">
          <a:noAutofit/>
        </a:bodyPr>
        <a:lstStyle/>
        <a:p>
          <a:pPr marL="0" lvl="0" indent="0" algn="l" defTabSz="977900">
            <a:lnSpc>
              <a:spcPct val="90000"/>
            </a:lnSpc>
            <a:spcBef>
              <a:spcPct val="0"/>
            </a:spcBef>
            <a:spcAft>
              <a:spcPct val="35000"/>
            </a:spcAft>
            <a:buNone/>
          </a:pPr>
          <a:r>
            <a:rPr lang="en-US" sz="2200" b="1" kern="1200"/>
            <a:t>Approach to the problem</a:t>
          </a:r>
          <a:endParaRPr lang="en-US" sz="2200" kern="1200"/>
        </a:p>
        <a:p>
          <a:pPr marL="171450" lvl="1" indent="-171450" algn="l" defTabSz="755650">
            <a:lnSpc>
              <a:spcPct val="100000"/>
            </a:lnSpc>
            <a:spcBef>
              <a:spcPct val="0"/>
            </a:spcBef>
            <a:spcAft>
              <a:spcPct val="15000"/>
            </a:spcAft>
            <a:buChar char="•"/>
          </a:pPr>
          <a:r>
            <a:rPr lang="en-US" sz="1700" kern="1200" dirty="0"/>
            <a:t>Detect where all the cards in the image.</a:t>
          </a:r>
        </a:p>
        <a:p>
          <a:pPr marL="171450" lvl="1" indent="-171450" algn="l" defTabSz="755650">
            <a:lnSpc>
              <a:spcPct val="100000"/>
            </a:lnSpc>
            <a:spcBef>
              <a:spcPct val="0"/>
            </a:spcBef>
            <a:spcAft>
              <a:spcPct val="15000"/>
            </a:spcAft>
            <a:buChar char="•"/>
          </a:pPr>
          <a:r>
            <a:rPr lang="en-US" sz="1700" kern="1200" dirty="0"/>
            <a:t>Crop and transform individual cards in preparation.</a:t>
          </a:r>
        </a:p>
        <a:p>
          <a:pPr marL="171450" lvl="1" indent="-171450" algn="l" defTabSz="755650">
            <a:lnSpc>
              <a:spcPct val="100000"/>
            </a:lnSpc>
            <a:spcBef>
              <a:spcPct val="0"/>
            </a:spcBef>
            <a:spcAft>
              <a:spcPct val="15000"/>
            </a:spcAft>
            <a:buChar char="•"/>
          </a:pPr>
          <a:r>
            <a:rPr lang="en-US" sz="1700" kern="1200" dirty="0"/>
            <a:t>Identify the rank and suit of each card found in previous steps using template matching.</a:t>
          </a:r>
        </a:p>
      </dsp:txBody>
      <dsp:txXfrm>
        <a:off x="4621" y="559306"/>
        <a:ext cx="3636815" cy="3232725"/>
      </dsp:txXfrm>
    </dsp:sp>
    <dsp:sp modelId="{AF841904-B9E1-455A-9756-3A356E39F488}">
      <dsp:nvSpPr>
        <dsp:cNvPr id="0" name=""/>
        <dsp:cNvSpPr/>
      </dsp:nvSpPr>
      <dsp:spPr>
        <a:xfrm>
          <a:off x="3237346" y="559306"/>
          <a:ext cx="4040906" cy="3232725"/>
        </a:xfrm>
        <a:prstGeom prst="chevron">
          <a:avLst>
            <a:gd name="adj" fmla="val 25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554" tIns="55880" rIns="142554" bIns="55880" numCol="1" spcCol="1270" anchor="ctr" anchorCtr="0">
          <a:noAutofit/>
        </a:bodyPr>
        <a:lstStyle/>
        <a:p>
          <a:pPr marL="0" lvl="0" indent="0" algn="ctr" defTabSz="977900">
            <a:lnSpc>
              <a:spcPct val="90000"/>
            </a:lnSpc>
            <a:spcBef>
              <a:spcPct val="0"/>
            </a:spcBef>
            <a:spcAft>
              <a:spcPct val="35000"/>
            </a:spcAft>
            <a:buNone/>
          </a:pPr>
          <a:r>
            <a:rPr lang="en-US" sz="2200" b="1" kern="1200"/>
            <a:t>Additional Considerations</a:t>
          </a:r>
          <a:endParaRPr lang="en-US" sz="2200" kern="1200"/>
        </a:p>
      </dsp:txBody>
      <dsp:txXfrm>
        <a:off x="4045527" y="559306"/>
        <a:ext cx="2424544" cy="3232725"/>
      </dsp:txXfrm>
    </dsp:sp>
    <dsp:sp modelId="{691C1F96-889D-4391-86D1-186FCC2AEC17}">
      <dsp:nvSpPr>
        <dsp:cNvPr id="0" name=""/>
        <dsp:cNvSpPr/>
      </dsp:nvSpPr>
      <dsp:spPr>
        <a:xfrm>
          <a:off x="6470072" y="559306"/>
          <a:ext cx="4040906" cy="3232725"/>
        </a:xfrm>
        <a:prstGeom prst="chevron">
          <a:avLst>
            <a:gd name="adj" fmla="val 25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554" tIns="55880" rIns="142554" bIns="55880" numCol="1" spcCol="1270" anchor="ctr" anchorCtr="0">
          <a:noAutofit/>
        </a:bodyPr>
        <a:lstStyle/>
        <a:p>
          <a:pPr marL="0" lvl="0" indent="0" algn="ctr" defTabSz="977900">
            <a:lnSpc>
              <a:spcPct val="90000"/>
            </a:lnSpc>
            <a:spcBef>
              <a:spcPct val="0"/>
            </a:spcBef>
            <a:spcAft>
              <a:spcPct val="35000"/>
            </a:spcAft>
            <a:buNone/>
          </a:pPr>
          <a:r>
            <a:rPr lang="en-US" sz="2200" kern="1200"/>
            <a:t>Identify cards in a variety of orientations and on a variety of backgrounds.</a:t>
          </a:r>
          <a:endParaRPr lang="en-US" sz="2200" kern="1200" dirty="0"/>
        </a:p>
      </dsp:txBody>
      <dsp:txXfrm>
        <a:off x="7278253" y="559306"/>
        <a:ext cx="2424544" cy="32327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57D5D-D2E0-4ABD-8EAA-65B34ECF6DBD}"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3A44B-E9F1-46B3-AC14-F5E64A5E494A}" type="slidenum">
              <a:rPr lang="en-US" smtClean="0"/>
              <a:t>‹#›</a:t>
            </a:fld>
            <a:endParaRPr lang="en-US"/>
          </a:p>
        </p:txBody>
      </p:sp>
    </p:spTree>
    <p:extLst>
      <p:ext uri="{BB962C8B-B14F-4D97-AF65-F5344CB8AC3E}">
        <p14:creationId xmlns:p14="http://schemas.microsoft.com/office/powerpoint/2010/main" val="146929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21CA-5D3F-8490-95F1-EBAA41F12D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C4172C-8304-9F1B-528E-E5FBC1F860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47EFC4-D37A-643A-B9F9-5BC516D6C1E7}"/>
              </a:ext>
            </a:extLst>
          </p:cNvPr>
          <p:cNvSpPr>
            <a:spLocks noGrp="1"/>
          </p:cNvSpPr>
          <p:nvPr>
            <p:ph type="dt" sz="half" idx="10"/>
          </p:nvPr>
        </p:nvSpPr>
        <p:spPr/>
        <p:txBody>
          <a:bodyPr/>
          <a:lstStyle/>
          <a:p>
            <a:fld id="{7FBADA27-8123-41E0-B09B-FDD62846C7C3}" type="datetime1">
              <a:rPr lang="en-US" smtClean="0"/>
              <a:t>11/7/2022</a:t>
            </a:fld>
            <a:endParaRPr lang="en-US"/>
          </a:p>
        </p:txBody>
      </p:sp>
      <p:sp>
        <p:nvSpPr>
          <p:cNvPr id="5" name="Footer Placeholder 4">
            <a:extLst>
              <a:ext uri="{FF2B5EF4-FFF2-40B4-BE49-F238E27FC236}">
                <a16:creationId xmlns:a16="http://schemas.microsoft.com/office/drawing/2014/main" id="{5688F62D-8C56-FBFF-9AA6-806C26464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0D109-DD39-1B1D-7883-0FBB9BB0721D}"/>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1785687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6A34-1770-E797-C6AB-01903CD154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D3D2E8-2AF7-8F70-B6A9-2D8EC12CB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3EE6F-579B-034B-4641-E69241D39C17}"/>
              </a:ext>
            </a:extLst>
          </p:cNvPr>
          <p:cNvSpPr>
            <a:spLocks noGrp="1"/>
          </p:cNvSpPr>
          <p:nvPr>
            <p:ph type="dt" sz="half" idx="10"/>
          </p:nvPr>
        </p:nvSpPr>
        <p:spPr/>
        <p:txBody>
          <a:bodyPr/>
          <a:lstStyle/>
          <a:p>
            <a:fld id="{BC767ED6-1C83-42F9-B208-44AB4987216E}" type="datetime1">
              <a:rPr lang="en-US" smtClean="0"/>
              <a:t>11/7/2022</a:t>
            </a:fld>
            <a:endParaRPr lang="en-US"/>
          </a:p>
        </p:txBody>
      </p:sp>
      <p:sp>
        <p:nvSpPr>
          <p:cNvPr id="5" name="Footer Placeholder 4">
            <a:extLst>
              <a:ext uri="{FF2B5EF4-FFF2-40B4-BE49-F238E27FC236}">
                <a16:creationId xmlns:a16="http://schemas.microsoft.com/office/drawing/2014/main" id="{06F2D248-1836-10D3-D4A2-065E332B5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FDD7B2-892F-4819-E94C-905BAE4EAB2C}"/>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286936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D1CBDE-F773-7CB2-3847-05EF66ED26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F20F9-8386-9E38-4218-065653F7AA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C0198-0804-D5AC-58ED-4AFA384168C2}"/>
              </a:ext>
            </a:extLst>
          </p:cNvPr>
          <p:cNvSpPr>
            <a:spLocks noGrp="1"/>
          </p:cNvSpPr>
          <p:nvPr>
            <p:ph type="dt" sz="half" idx="10"/>
          </p:nvPr>
        </p:nvSpPr>
        <p:spPr/>
        <p:txBody>
          <a:bodyPr/>
          <a:lstStyle/>
          <a:p>
            <a:fld id="{159D3388-D3C4-4E82-BE73-D3764219F50B}" type="datetime1">
              <a:rPr lang="en-US" smtClean="0"/>
              <a:t>11/7/2022</a:t>
            </a:fld>
            <a:endParaRPr lang="en-US"/>
          </a:p>
        </p:txBody>
      </p:sp>
      <p:sp>
        <p:nvSpPr>
          <p:cNvPr id="5" name="Footer Placeholder 4">
            <a:extLst>
              <a:ext uri="{FF2B5EF4-FFF2-40B4-BE49-F238E27FC236}">
                <a16:creationId xmlns:a16="http://schemas.microsoft.com/office/drawing/2014/main" id="{CC80A06E-C9BC-6D77-2775-09DDA25BB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B4DBDF-D8CA-062F-2A60-F2C2A40577AA}"/>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418043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0C9E-5B1C-092B-F032-BBBC7B4DDD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9D3F36-D680-8FD1-82F2-D16A00A3E8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02EBAB-046C-49E2-D0AA-674B914944B1}"/>
              </a:ext>
            </a:extLst>
          </p:cNvPr>
          <p:cNvSpPr>
            <a:spLocks noGrp="1"/>
          </p:cNvSpPr>
          <p:nvPr>
            <p:ph type="dt" sz="half" idx="10"/>
          </p:nvPr>
        </p:nvSpPr>
        <p:spPr/>
        <p:txBody>
          <a:bodyPr/>
          <a:lstStyle/>
          <a:p>
            <a:fld id="{5B7DC913-3469-4E9A-B88C-814A4D7BD764}" type="datetime1">
              <a:rPr lang="en-US" smtClean="0"/>
              <a:t>11/7/2022</a:t>
            </a:fld>
            <a:endParaRPr lang="en-US"/>
          </a:p>
        </p:txBody>
      </p:sp>
      <p:sp>
        <p:nvSpPr>
          <p:cNvPr id="5" name="Footer Placeholder 4">
            <a:extLst>
              <a:ext uri="{FF2B5EF4-FFF2-40B4-BE49-F238E27FC236}">
                <a16:creationId xmlns:a16="http://schemas.microsoft.com/office/drawing/2014/main" id="{E1B7A849-A74E-3522-6297-17F239400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F8AC8-5101-4422-AB38-2F1141CFAB3A}"/>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2012019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D8DE-E1BC-E5DF-3349-90A5945834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F12DFE-8CD2-E342-C1DF-90117CD19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C30A4E-944F-CF2F-F4BA-9954E4F3B2B0}"/>
              </a:ext>
            </a:extLst>
          </p:cNvPr>
          <p:cNvSpPr>
            <a:spLocks noGrp="1"/>
          </p:cNvSpPr>
          <p:nvPr>
            <p:ph type="dt" sz="half" idx="10"/>
          </p:nvPr>
        </p:nvSpPr>
        <p:spPr/>
        <p:txBody>
          <a:bodyPr/>
          <a:lstStyle/>
          <a:p>
            <a:fld id="{56C25376-5927-4787-BDC4-0D5ABB022E69}" type="datetime1">
              <a:rPr lang="en-US" smtClean="0"/>
              <a:t>11/7/2022</a:t>
            </a:fld>
            <a:endParaRPr lang="en-US"/>
          </a:p>
        </p:txBody>
      </p:sp>
      <p:sp>
        <p:nvSpPr>
          <p:cNvPr id="5" name="Footer Placeholder 4">
            <a:extLst>
              <a:ext uri="{FF2B5EF4-FFF2-40B4-BE49-F238E27FC236}">
                <a16:creationId xmlns:a16="http://schemas.microsoft.com/office/drawing/2014/main" id="{C0E7C309-8005-A0C6-D449-E69B795F7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D5581-CAB3-A064-339D-7357D39BA523}"/>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397846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F2FD-FBD6-FFC5-A1C9-F1B3369E9B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EA3E77-2FA4-5BC9-753F-E9095EEBF8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F7AE44-4B73-1306-AACF-E2C85863A9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3F396F-D80D-7899-3A75-7E93C9AC75A5}"/>
              </a:ext>
            </a:extLst>
          </p:cNvPr>
          <p:cNvSpPr>
            <a:spLocks noGrp="1"/>
          </p:cNvSpPr>
          <p:nvPr>
            <p:ph type="dt" sz="half" idx="10"/>
          </p:nvPr>
        </p:nvSpPr>
        <p:spPr/>
        <p:txBody>
          <a:bodyPr/>
          <a:lstStyle/>
          <a:p>
            <a:fld id="{29556322-8D96-4B71-B73C-3D547B114FC9}" type="datetime1">
              <a:rPr lang="en-US" smtClean="0"/>
              <a:t>11/7/2022</a:t>
            </a:fld>
            <a:endParaRPr lang="en-US"/>
          </a:p>
        </p:txBody>
      </p:sp>
      <p:sp>
        <p:nvSpPr>
          <p:cNvPr id="6" name="Footer Placeholder 5">
            <a:extLst>
              <a:ext uri="{FF2B5EF4-FFF2-40B4-BE49-F238E27FC236}">
                <a16:creationId xmlns:a16="http://schemas.microsoft.com/office/drawing/2014/main" id="{F57633ED-1843-EA34-F54D-BD545E137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689513-F992-1BF6-69B7-F68CFBC7265D}"/>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2328586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8A93-BA58-38FB-A4E3-AB752138BC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36C435-55AD-804E-6643-A528E41741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00CB9D-F33A-6168-70D5-3284D37408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46D0D-29D7-5739-13B6-8EB426B460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B0382F-F938-0531-5444-D21082A602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180977-E490-7B14-DCD3-E76FAE475EE4}"/>
              </a:ext>
            </a:extLst>
          </p:cNvPr>
          <p:cNvSpPr>
            <a:spLocks noGrp="1"/>
          </p:cNvSpPr>
          <p:nvPr>
            <p:ph type="dt" sz="half" idx="10"/>
          </p:nvPr>
        </p:nvSpPr>
        <p:spPr/>
        <p:txBody>
          <a:bodyPr/>
          <a:lstStyle/>
          <a:p>
            <a:fld id="{27D77839-996E-4850-9B66-0C2F941D0B1E}" type="datetime1">
              <a:rPr lang="en-US" smtClean="0"/>
              <a:t>11/7/2022</a:t>
            </a:fld>
            <a:endParaRPr lang="en-US"/>
          </a:p>
        </p:txBody>
      </p:sp>
      <p:sp>
        <p:nvSpPr>
          <p:cNvPr id="8" name="Footer Placeholder 7">
            <a:extLst>
              <a:ext uri="{FF2B5EF4-FFF2-40B4-BE49-F238E27FC236}">
                <a16:creationId xmlns:a16="http://schemas.microsoft.com/office/drawing/2014/main" id="{964AF110-3CB6-D0B4-5A5A-C4CFDC5C2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75E1F2-5FCF-0105-B421-74BBC5FD97A8}"/>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393554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4A81-CE2D-BE6D-6F2C-C99DE0AB3C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8E9694-B478-821F-524D-B2E9505D86B0}"/>
              </a:ext>
            </a:extLst>
          </p:cNvPr>
          <p:cNvSpPr>
            <a:spLocks noGrp="1"/>
          </p:cNvSpPr>
          <p:nvPr>
            <p:ph type="dt" sz="half" idx="10"/>
          </p:nvPr>
        </p:nvSpPr>
        <p:spPr/>
        <p:txBody>
          <a:bodyPr/>
          <a:lstStyle/>
          <a:p>
            <a:fld id="{C85FFA30-5AB1-45C7-9B8A-B201F1A0A189}" type="datetime1">
              <a:rPr lang="en-US" smtClean="0"/>
              <a:t>11/7/2022</a:t>
            </a:fld>
            <a:endParaRPr lang="en-US"/>
          </a:p>
        </p:txBody>
      </p:sp>
      <p:sp>
        <p:nvSpPr>
          <p:cNvPr id="4" name="Footer Placeholder 3">
            <a:extLst>
              <a:ext uri="{FF2B5EF4-FFF2-40B4-BE49-F238E27FC236}">
                <a16:creationId xmlns:a16="http://schemas.microsoft.com/office/drawing/2014/main" id="{10F5588D-726B-9FAB-4942-6B43BC60C0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D612EB-A177-D32E-95ED-BFB9B0F5DD78}"/>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59389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AF77A-32A6-06CF-30E4-1B5702FE4262}"/>
              </a:ext>
            </a:extLst>
          </p:cNvPr>
          <p:cNvSpPr>
            <a:spLocks noGrp="1"/>
          </p:cNvSpPr>
          <p:nvPr>
            <p:ph type="dt" sz="half" idx="10"/>
          </p:nvPr>
        </p:nvSpPr>
        <p:spPr/>
        <p:txBody>
          <a:bodyPr/>
          <a:lstStyle/>
          <a:p>
            <a:fld id="{C441BEA3-74EF-4FD3-A270-8B0B8BC8B974}" type="datetime1">
              <a:rPr lang="en-US" smtClean="0"/>
              <a:t>11/7/2022</a:t>
            </a:fld>
            <a:endParaRPr lang="en-US"/>
          </a:p>
        </p:txBody>
      </p:sp>
      <p:sp>
        <p:nvSpPr>
          <p:cNvPr id="3" name="Footer Placeholder 2">
            <a:extLst>
              <a:ext uri="{FF2B5EF4-FFF2-40B4-BE49-F238E27FC236}">
                <a16:creationId xmlns:a16="http://schemas.microsoft.com/office/drawing/2014/main" id="{C8EBEADE-62DD-1675-34F9-BD12588004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7AA4BD-7694-E42F-A93A-9BAE08BCC163}"/>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3110323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1E712-7D85-18FF-25BC-9757881BD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F8A5F8-1990-A8B4-2162-F5E98648EF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BE0452-59B7-83AD-4E7B-D902508B2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97DFB-8295-F32A-7287-FD598BC2285D}"/>
              </a:ext>
            </a:extLst>
          </p:cNvPr>
          <p:cNvSpPr>
            <a:spLocks noGrp="1"/>
          </p:cNvSpPr>
          <p:nvPr>
            <p:ph type="dt" sz="half" idx="10"/>
          </p:nvPr>
        </p:nvSpPr>
        <p:spPr/>
        <p:txBody>
          <a:bodyPr/>
          <a:lstStyle/>
          <a:p>
            <a:fld id="{00BC029A-5676-4404-ACDD-C2854765A69F}" type="datetime1">
              <a:rPr lang="en-US" smtClean="0"/>
              <a:t>11/7/2022</a:t>
            </a:fld>
            <a:endParaRPr lang="en-US"/>
          </a:p>
        </p:txBody>
      </p:sp>
      <p:sp>
        <p:nvSpPr>
          <p:cNvPr id="6" name="Footer Placeholder 5">
            <a:extLst>
              <a:ext uri="{FF2B5EF4-FFF2-40B4-BE49-F238E27FC236}">
                <a16:creationId xmlns:a16="http://schemas.microsoft.com/office/drawing/2014/main" id="{8DA7F080-C205-C6D5-68D7-52FDA5157B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4C56E8-4E3F-D869-A3CB-6D7AE281EBAB}"/>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3755394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04425-DEE5-1868-0EE4-D25A526EC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3E5C2F-87FE-6EDA-8EA8-392B5E7E65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B0C1E5-1D28-E900-C90A-668E80BB0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EC7F5-E835-3D70-E6BA-8782A346EEF0}"/>
              </a:ext>
            </a:extLst>
          </p:cNvPr>
          <p:cNvSpPr>
            <a:spLocks noGrp="1"/>
          </p:cNvSpPr>
          <p:nvPr>
            <p:ph type="dt" sz="half" idx="10"/>
          </p:nvPr>
        </p:nvSpPr>
        <p:spPr/>
        <p:txBody>
          <a:bodyPr/>
          <a:lstStyle/>
          <a:p>
            <a:fld id="{2CE622AD-1302-4EFC-8E68-187EFC48AE0C}" type="datetime1">
              <a:rPr lang="en-US" smtClean="0"/>
              <a:t>11/7/2022</a:t>
            </a:fld>
            <a:endParaRPr lang="en-US"/>
          </a:p>
        </p:txBody>
      </p:sp>
      <p:sp>
        <p:nvSpPr>
          <p:cNvPr id="6" name="Footer Placeholder 5">
            <a:extLst>
              <a:ext uri="{FF2B5EF4-FFF2-40B4-BE49-F238E27FC236}">
                <a16:creationId xmlns:a16="http://schemas.microsoft.com/office/drawing/2014/main" id="{8D83EBB1-6F7E-ABE5-E551-EAD4E2362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80B60-7D7E-1898-A8EB-72ABABB36B76}"/>
              </a:ext>
            </a:extLst>
          </p:cNvPr>
          <p:cNvSpPr>
            <a:spLocks noGrp="1"/>
          </p:cNvSpPr>
          <p:nvPr>
            <p:ph type="sldNum" sz="quarter" idx="12"/>
          </p:nvPr>
        </p:nvSpPr>
        <p:spPr/>
        <p:txBody>
          <a:bodyPr/>
          <a:lstStyle/>
          <a:p>
            <a:fld id="{2C4044B0-72E4-48D4-8484-8B5AA9F888E8}" type="slidenum">
              <a:rPr lang="en-US" smtClean="0"/>
              <a:t>‹#›</a:t>
            </a:fld>
            <a:endParaRPr lang="en-US"/>
          </a:p>
        </p:txBody>
      </p:sp>
    </p:spTree>
    <p:extLst>
      <p:ext uri="{BB962C8B-B14F-4D97-AF65-F5344CB8AC3E}">
        <p14:creationId xmlns:p14="http://schemas.microsoft.com/office/powerpoint/2010/main" val="1710807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44C400-CFAF-3F39-3D04-D0EB4D0D5A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02C6D3-CBA4-415C-B6F6-E4EEB109B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6B12E-7420-6669-F9BB-B9DA898451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5A677-2540-4D63-8B42-4A2400361DB9}" type="datetime1">
              <a:rPr lang="en-US" smtClean="0"/>
              <a:t>11/7/2022</a:t>
            </a:fld>
            <a:endParaRPr lang="en-US"/>
          </a:p>
        </p:txBody>
      </p:sp>
      <p:sp>
        <p:nvSpPr>
          <p:cNvPr id="5" name="Footer Placeholder 4">
            <a:extLst>
              <a:ext uri="{FF2B5EF4-FFF2-40B4-BE49-F238E27FC236}">
                <a16:creationId xmlns:a16="http://schemas.microsoft.com/office/drawing/2014/main" id="{D82E1872-1197-3196-51D0-C64E5DA451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273DC9-91BF-8FBB-98C2-E5457D275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4044B0-72E4-48D4-8484-8B5AA9F888E8}" type="slidenum">
              <a:rPr lang="en-US" smtClean="0"/>
              <a:t>‹#›</a:t>
            </a:fld>
            <a:endParaRPr lang="en-US"/>
          </a:p>
        </p:txBody>
      </p:sp>
    </p:spTree>
    <p:extLst>
      <p:ext uri="{BB962C8B-B14F-4D97-AF65-F5344CB8AC3E}">
        <p14:creationId xmlns:p14="http://schemas.microsoft.com/office/powerpoint/2010/main" val="1985603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game card&#10;&#10;Description automatically generated with low confidence">
            <a:extLst>
              <a:ext uri="{FF2B5EF4-FFF2-40B4-BE49-F238E27FC236}">
                <a16:creationId xmlns:a16="http://schemas.microsoft.com/office/drawing/2014/main" id="{6DC6B29C-9D9B-5378-5A09-ABCA3DFDA24B}"/>
              </a:ext>
            </a:extLst>
          </p:cNvPr>
          <p:cNvPicPr preferRelativeResize="0">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282"/>
            <a:ext cx="12191980" cy="6856718"/>
          </a:xfrm>
          <a:prstGeom prst="rect">
            <a:avLst/>
          </a:prstGeom>
        </p:spPr>
      </p:pic>
      <p:sp>
        <p:nvSpPr>
          <p:cNvPr id="17" name="Freeform: Shape 16">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61374" y="1828154"/>
            <a:ext cx="2330626" cy="5029846"/>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EFFE4FE7-F78F-B067-DDD2-EA593E73455E}"/>
              </a:ext>
            </a:extLst>
          </p:cNvPr>
          <p:cNvSpPr>
            <a:spLocks noGrp="1"/>
          </p:cNvSpPr>
          <p:nvPr>
            <p:ph type="sldNum" sz="quarter" idx="12"/>
          </p:nvPr>
        </p:nvSpPr>
        <p:spPr/>
        <p:txBody>
          <a:bodyPr/>
          <a:lstStyle/>
          <a:p>
            <a:fld id="{2C4044B0-72E4-48D4-8484-8B5AA9F888E8}" type="slidenum">
              <a:rPr lang="en-US" smtClean="0"/>
              <a:t>1</a:t>
            </a:fld>
            <a:endParaRPr lang="en-US"/>
          </a:p>
        </p:txBody>
      </p:sp>
    </p:spTree>
    <p:extLst>
      <p:ext uri="{BB962C8B-B14F-4D97-AF65-F5344CB8AC3E}">
        <p14:creationId xmlns:p14="http://schemas.microsoft.com/office/powerpoint/2010/main" val="3029149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813E0-B583-774C-E52F-CE8D9A637855}"/>
              </a:ext>
            </a:extLst>
          </p:cNvPr>
          <p:cNvSpPr>
            <a:spLocks noGrp="1"/>
          </p:cNvSpPr>
          <p:nvPr>
            <p:ph type="title"/>
          </p:nvPr>
        </p:nvSpPr>
        <p:spPr>
          <a:xfrm>
            <a:off x="838200" y="4669978"/>
            <a:ext cx="4391024" cy="1173700"/>
          </a:xfrm>
        </p:spPr>
        <p:txBody>
          <a:bodyPr anchor="t">
            <a:normAutofit/>
          </a:bodyPr>
          <a:lstStyle/>
          <a:p>
            <a:r>
              <a:rPr lang="en-US" sz="4000" dirty="0">
                <a:solidFill>
                  <a:schemeClr val="bg1"/>
                </a:solidFill>
              </a:rPr>
              <a:t>Contours</a:t>
            </a:r>
          </a:p>
        </p:txBody>
      </p:sp>
      <p:pic>
        <p:nvPicPr>
          <p:cNvPr id="8" name="Picture 7" descr="contours">
            <a:extLst>
              <a:ext uri="{FF2B5EF4-FFF2-40B4-BE49-F238E27FC236}">
                <a16:creationId xmlns:a16="http://schemas.microsoft.com/office/drawing/2014/main" id="{1B4C59F6-A00D-D561-9196-EC601E351D80}"/>
              </a:ext>
            </a:extLst>
          </p:cNvPr>
          <p:cNvPicPr>
            <a:picLocks noChangeAspect="1"/>
          </p:cNvPicPr>
          <p:nvPr/>
        </p:nvPicPr>
        <p:blipFill rotWithShape="1">
          <a:blip r:embed="rId2">
            <a:extLst>
              <a:ext uri="{28A0092B-C50C-407E-A947-70E740481C1C}">
                <a14:useLocalDpi xmlns:a14="http://schemas.microsoft.com/office/drawing/2010/main" val="0"/>
              </a:ext>
            </a:extLst>
          </a:blip>
          <a:srcRect l="23860" r="19026" b="2"/>
          <a:stretch/>
        </p:blipFill>
        <p:spPr>
          <a:xfrm>
            <a:off x="20" y="10"/>
            <a:ext cx="400048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11" name="Picture 10" descr="A group of playing cards&#10;&#10;Description automatically generated with low confidence">
            <a:extLst>
              <a:ext uri="{FF2B5EF4-FFF2-40B4-BE49-F238E27FC236}">
                <a16:creationId xmlns:a16="http://schemas.microsoft.com/office/drawing/2014/main" id="{CC4BD0E1-4C2B-1A89-B72F-5ED0A06A074E}"/>
              </a:ext>
            </a:extLst>
          </p:cNvPr>
          <p:cNvPicPr>
            <a:picLocks noChangeAspect="1"/>
          </p:cNvPicPr>
          <p:nvPr/>
        </p:nvPicPr>
        <p:blipFill rotWithShape="1">
          <a:blip r:embed="rId3">
            <a:extLst>
              <a:ext uri="{28A0092B-C50C-407E-A947-70E740481C1C}">
                <a14:useLocalDpi xmlns:a14="http://schemas.microsoft.com/office/drawing/2010/main" val="0"/>
              </a:ext>
            </a:extLst>
          </a:blip>
          <a:srcRect l="22534" r="22828" b="3"/>
          <a:stretch/>
        </p:blipFill>
        <p:spPr>
          <a:xfrm>
            <a:off x="4191002" y="10"/>
            <a:ext cx="3809996" cy="3904879"/>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13" name="Picture 12" descr="A group of cards&#10;&#10;Description automatically generated with low confidence">
            <a:extLst>
              <a:ext uri="{FF2B5EF4-FFF2-40B4-BE49-F238E27FC236}">
                <a16:creationId xmlns:a16="http://schemas.microsoft.com/office/drawing/2014/main" id="{4604644A-27FA-E3F8-EFBF-BA659AA363E3}"/>
              </a:ext>
            </a:extLst>
          </p:cNvPr>
          <p:cNvPicPr>
            <a:picLocks noChangeAspect="1"/>
          </p:cNvPicPr>
          <p:nvPr/>
        </p:nvPicPr>
        <p:blipFill rotWithShape="1">
          <a:blip r:embed="rId4">
            <a:extLst>
              <a:ext uri="{28A0092B-C50C-407E-A947-70E740481C1C}">
                <a14:useLocalDpi xmlns:a14="http://schemas.microsoft.com/office/drawing/2010/main" val="0"/>
              </a:ext>
            </a:extLst>
          </a:blip>
          <a:srcRect l="22503" r="22854" b="-1"/>
          <a:stretch/>
        </p:blipFill>
        <p:spPr>
          <a:xfrm>
            <a:off x="8191500" y="0"/>
            <a:ext cx="3809998" cy="3817530"/>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grpSp>
        <p:nvGrpSpPr>
          <p:cNvPr id="22" name="Group 21">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3" name="Freeform: Shape 22">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0F3984F-9A7C-772E-5C81-0110CC6A19B3}"/>
              </a:ext>
            </a:extLst>
          </p:cNvPr>
          <p:cNvSpPr>
            <a:spLocks noGrp="1"/>
          </p:cNvSpPr>
          <p:nvPr>
            <p:ph idx="1"/>
          </p:nvPr>
        </p:nvSpPr>
        <p:spPr>
          <a:xfrm>
            <a:off x="5664201" y="4766267"/>
            <a:ext cx="5692774" cy="1077411"/>
          </a:xfrm>
        </p:spPr>
        <p:txBody>
          <a:bodyPr>
            <a:normAutofit/>
          </a:bodyPr>
          <a:lstStyle/>
          <a:p>
            <a:pPr marL="342900" indent="-342900">
              <a:buAutoNum type="arabicPeriod" startAt="3"/>
            </a:pPr>
            <a:r>
              <a:rPr lang="en-US" sz="1700" dirty="0">
                <a:solidFill>
                  <a:schemeClr val="bg1">
                    <a:alpha val="80000"/>
                  </a:schemeClr>
                </a:solidFill>
              </a:rPr>
              <a:t>Finding the contours of the image.</a:t>
            </a:r>
          </a:p>
          <a:p>
            <a:pPr marL="342900" indent="-342900">
              <a:buFont typeface="Arial" panose="020B0604020202020204" pitchFamily="34" charset="0"/>
              <a:buAutoNum type="arabicPeriod" startAt="3"/>
            </a:pPr>
            <a:r>
              <a:rPr lang="en-US" sz="1700" dirty="0">
                <a:solidFill>
                  <a:schemeClr val="bg1">
                    <a:alpha val="80000"/>
                  </a:schemeClr>
                </a:solidFill>
              </a:rPr>
              <a:t>Extracting playing card size contours.</a:t>
            </a:r>
          </a:p>
          <a:p>
            <a:pPr marL="342900" indent="-342900">
              <a:buAutoNum type="arabicPeriod" startAt="3"/>
            </a:pPr>
            <a:r>
              <a:rPr lang="en-US" sz="1700" dirty="0">
                <a:solidFill>
                  <a:schemeClr val="bg1">
                    <a:alpha val="80000"/>
                  </a:schemeClr>
                </a:solidFill>
              </a:rPr>
              <a:t>Compute the number of playing cards.</a:t>
            </a:r>
          </a:p>
          <a:p>
            <a:pPr marL="0" indent="0">
              <a:buNone/>
            </a:pPr>
            <a:endParaRPr lang="en-US" sz="1700" dirty="0">
              <a:solidFill>
                <a:schemeClr val="bg1">
                  <a:alpha val="80000"/>
                </a:schemeClr>
              </a:solidFill>
            </a:endParaRPr>
          </a:p>
        </p:txBody>
      </p:sp>
      <p:sp>
        <p:nvSpPr>
          <p:cNvPr id="4" name="Slide Number Placeholder 3">
            <a:extLst>
              <a:ext uri="{FF2B5EF4-FFF2-40B4-BE49-F238E27FC236}">
                <a16:creationId xmlns:a16="http://schemas.microsoft.com/office/drawing/2014/main" id="{9FF4BD05-B82F-E6DF-8A34-B5BE6AE64BA5}"/>
              </a:ext>
            </a:extLst>
          </p:cNvPr>
          <p:cNvSpPr>
            <a:spLocks noGrp="1"/>
          </p:cNvSpPr>
          <p:nvPr>
            <p:ph type="sldNum" sz="quarter" idx="12"/>
          </p:nvPr>
        </p:nvSpPr>
        <p:spPr/>
        <p:txBody>
          <a:bodyPr/>
          <a:lstStyle/>
          <a:p>
            <a:fld id="{2C4044B0-72E4-48D4-8484-8B5AA9F888E8}" type="slidenum">
              <a:rPr lang="en-US" smtClean="0"/>
              <a:t>10</a:t>
            </a:fld>
            <a:endParaRPr lang="en-US"/>
          </a:p>
        </p:txBody>
      </p:sp>
    </p:spTree>
    <p:extLst>
      <p:ext uri="{BB962C8B-B14F-4D97-AF65-F5344CB8AC3E}">
        <p14:creationId xmlns:p14="http://schemas.microsoft.com/office/powerpoint/2010/main" val="2741047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813E0-B583-774C-E52F-CE8D9A637855}"/>
              </a:ext>
            </a:extLst>
          </p:cNvPr>
          <p:cNvSpPr>
            <a:spLocks noGrp="1"/>
          </p:cNvSpPr>
          <p:nvPr>
            <p:ph type="title"/>
          </p:nvPr>
        </p:nvSpPr>
        <p:spPr>
          <a:xfrm>
            <a:off x="838200" y="4669978"/>
            <a:ext cx="4391024" cy="1173700"/>
          </a:xfrm>
        </p:spPr>
        <p:txBody>
          <a:bodyPr anchor="t">
            <a:normAutofit/>
          </a:bodyPr>
          <a:lstStyle/>
          <a:p>
            <a:r>
              <a:rPr lang="en-US" sz="4000" dirty="0">
                <a:solidFill>
                  <a:schemeClr val="bg1"/>
                </a:solidFill>
              </a:rPr>
              <a:t>Transformation</a:t>
            </a:r>
          </a:p>
        </p:txBody>
      </p:sp>
      <p:grpSp>
        <p:nvGrpSpPr>
          <p:cNvPr id="22" name="Group 21">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3" name="Freeform: Shape 22">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0F3984F-9A7C-772E-5C81-0110CC6A19B3}"/>
              </a:ext>
            </a:extLst>
          </p:cNvPr>
          <p:cNvSpPr>
            <a:spLocks noGrp="1"/>
          </p:cNvSpPr>
          <p:nvPr>
            <p:ph idx="1"/>
          </p:nvPr>
        </p:nvSpPr>
        <p:spPr>
          <a:xfrm>
            <a:off x="5142451" y="4766267"/>
            <a:ext cx="6214524" cy="1590083"/>
          </a:xfrm>
        </p:spPr>
        <p:txBody>
          <a:bodyPr>
            <a:normAutofit/>
          </a:bodyPr>
          <a:lstStyle/>
          <a:p>
            <a:pPr marL="342900" indent="-342900">
              <a:buAutoNum type="arabicPeriod" startAt="6"/>
            </a:pPr>
            <a:r>
              <a:rPr lang="en-US" sz="1700" dirty="0">
                <a:solidFill>
                  <a:schemeClr val="bg1">
                    <a:alpha val="80000"/>
                  </a:schemeClr>
                </a:solidFill>
              </a:rPr>
              <a:t>Approximating the corner points of the contours.</a:t>
            </a:r>
          </a:p>
          <a:p>
            <a:pPr marL="342900" indent="-342900">
              <a:buAutoNum type="arabicPeriod" startAt="7"/>
            </a:pPr>
            <a:r>
              <a:rPr lang="en-US" sz="1700" dirty="0">
                <a:solidFill>
                  <a:schemeClr val="bg1">
                    <a:alpha val="80000"/>
                  </a:schemeClr>
                </a:solidFill>
              </a:rPr>
              <a:t>Transform the card into 200x300 flattened perspective in order to implement template matching techniques.</a:t>
            </a:r>
          </a:p>
          <a:p>
            <a:pPr marL="0" indent="0">
              <a:buNone/>
            </a:pPr>
            <a:r>
              <a:rPr lang="en-US" sz="1700" dirty="0">
                <a:solidFill>
                  <a:schemeClr val="bg1">
                    <a:alpha val="80000"/>
                  </a:schemeClr>
                </a:solidFill>
              </a:rPr>
              <a:t>8.    Snip the corner of the image to isolate the Rank and Suit.</a:t>
            </a:r>
          </a:p>
        </p:txBody>
      </p:sp>
      <p:pic>
        <p:nvPicPr>
          <p:cNvPr id="9" name="Picture 8">
            <a:extLst>
              <a:ext uri="{FF2B5EF4-FFF2-40B4-BE49-F238E27FC236}">
                <a16:creationId xmlns:a16="http://schemas.microsoft.com/office/drawing/2014/main" id="{AEB482F2-287C-799C-7D2E-E521F52A9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978" y="157705"/>
            <a:ext cx="1945987" cy="2891180"/>
          </a:xfrm>
          <a:prstGeom prst="rect">
            <a:avLst/>
          </a:prstGeom>
        </p:spPr>
      </p:pic>
      <p:pic>
        <p:nvPicPr>
          <p:cNvPr id="12" name="Picture 11">
            <a:extLst>
              <a:ext uri="{FF2B5EF4-FFF2-40B4-BE49-F238E27FC236}">
                <a16:creationId xmlns:a16="http://schemas.microsoft.com/office/drawing/2014/main" id="{29994275-737C-631B-5720-81999ECAD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221" y="157705"/>
            <a:ext cx="1974477" cy="2944791"/>
          </a:xfrm>
          <a:prstGeom prst="rect">
            <a:avLst/>
          </a:prstGeom>
        </p:spPr>
      </p:pic>
      <p:pic>
        <p:nvPicPr>
          <p:cNvPr id="15" name="Picture 14">
            <a:extLst>
              <a:ext uri="{FF2B5EF4-FFF2-40B4-BE49-F238E27FC236}">
                <a16:creationId xmlns:a16="http://schemas.microsoft.com/office/drawing/2014/main" id="{99BAA0EE-86E6-DF1A-D0D1-03DD41C395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245" y="157704"/>
            <a:ext cx="5360461" cy="2928861"/>
          </a:xfrm>
          <a:prstGeom prst="rect">
            <a:avLst/>
          </a:prstGeom>
        </p:spPr>
      </p:pic>
      <p:sp>
        <p:nvSpPr>
          <p:cNvPr id="4" name="Slide Number Placeholder 3">
            <a:extLst>
              <a:ext uri="{FF2B5EF4-FFF2-40B4-BE49-F238E27FC236}">
                <a16:creationId xmlns:a16="http://schemas.microsoft.com/office/drawing/2014/main" id="{E935845C-7DF1-9CA8-E76A-E897226843E3}"/>
              </a:ext>
            </a:extLst>
          </p:cNvPr>
          <p:cNvSpPr>
            <a:spLocks noGrp="1"/>
          </p:cNvSpPr>
          <p:nvPr>
            <p:ph type="sldNum" sz="quarter" idx="12"/>
          </p:nvPr>
        </p:nvSpPr>
        <p:spPr/>
        <p:txBody>
          <a:bodyPr/>
          <a:lstStyle/>
          <a:p>
            <a:fld id="{2C4044B0-72E4-48D4-8484-8B5AA9F888E8}" type="slidenum">
              <a:rPr lang="en-US" smtClean="0"/>
              <a:t>11</a:t>
            </a:fld>
            <a:endParaRPr lang="en-US"/>
          </a:p>
        </p:txBody>
      </p:sp>
    </p:spTree>
    <p:extLst>
      <p:ext uri="{BB962C8B-B14F-4D97-AF65-F5344CB8AC3E}">
        <p14:creationId xmlns:p14="http://schemas.microsoft.com/office/powerpoint/2010/main" val="399149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813E0-B583-774C-E52F-CE8D9A637855}"/>
              </a:ext>
            </a:extLst>
          </p:cNvPr>
          <p:cNvSpPr>
            <a:spLocks noGrp="1"/>
          </p:cNvSpPr>
          <p:nvPr>
            <p:ph type="title"/>
          </p:nvPr>
        </p:nvSpPr>
        <p:spPr>
          <a:xfrm>
            <a:off x="838200" y="4669978"/>
            <a:ext cx="4391024" cy="1173700"/>
          </a:xfrm>
        </p:spPr>
        <p:txBody>
          <a:bodyPr anchor="t">
            <a:normAutofit fontScale="90000"/>
          </a:bodyPr>
          <a:lstStyle/>
          <a:p>
            <a:r>
              <a:rPr lang="en-US" sz="4000">
                <a:solidFill>
                  <a:schemeClr val="bg1"/>
                </a:solidFill>
              </a:rPr>
              <a:t>Isolating Rank and Suit</a:t>
            </a:r>
            <a:endParaRPr lang="en-US" sz="4000" dirty="0">
              <a:solidFill>
                <a:schemeClr val="bg1"/>
              </a:solidFill>
            </a:endParaRPr>
          </a:p>
        </p:txBody>
      </p:sp>
      <p:grpSp>
        <p:nvGrpSpPr>
          <p:cNvPr id="22" name="Group 21">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3" name="Freeform: Shape 22">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0F3984F-9A7C-772E-5C81-0110CC6A19B3}"/>
              </a:ext>
            </a:extLst>
          </p:cNvPr>
          <p:cNvSpPr>
            <a:spLocks noGrp="1"/>
          </p:cNvSpPr>
          <p:nvPr>
            <p:ph idx="1"/>
          </p:nvPr>
        </p:nvSpPr>
        <p:spPr>
          <a:xfrm>
            <a:off x="5449078" y="4286160"/>
            <a:ext cx="6298163" cy="2133301"/>
          </a:xfrm>
        </p:spPr>
        <p:txBody>
          <a:bodyPr>
            <a:normAutofit/>
          </a:bodyPr>
          <a:lstStyle/>
          <a:p>
            <a:pPr marL="342900" indent="-342900">
              <a:buAutoNum type="arabicPeriod" startAt="9"/>
            </a:pPr>
            <a:r>
              <a:rPr lang="en-US" sz="1700" dirty="0">
                <a:solidFill>
                  <a:schemeClr val="bg1">
                    <a:alpha val="80000"/>
                  </a:schemeClr>
                </a:solidFill>
              </a:rPr>
              <a:t>Corner is zoomed in by a factor of 4.</a:t>
            </a:r>
          </a:p>
          <a:p>
            <a:pPr marL="342900" indent="-342900">
              <a:buAutoNum type="arabicPeriod" startAt="9"/>
            </a:pPr>
            <a:r>
              <a:rPr lang="en-US" sz="1700" dirty="0">
                <a:solidFill>
                  <a:schemeClr val="bg1">
                    <a:alpha val="80000"/>
                  </a:schemeClr>
                </a:solidFill>
              </a:rPr>
              <a:t>Isolated Rank and Suit is thresholded.</a:t>
            </a:r>
          </a:p>
          <a:p>
            <a:pPr marL="342900" indent="-342900">
              <a:buAutoNum type="arabicPeriod" startAt="9"/>
            </a:pPr>
            <a:r>
              <a:rPr lang="en-US" sz="1700" dirty="0">
                <a:solidFill>
                  <a:schemeClr val="bg1">
                    <a:alpha val="80000"/>
                  </a:schemeClr>
                </a:solidFill>
              </a:rPr>
              <a:t>Separate Top and Bottom half.</a:t>
            </a:r>
          </a:p>
          <a:p>
            <a:pPr marL="342900" indent="-342900">
              <a:buAutoNum type="arabicPeriod" startAt="9"/>
            </a:pPr>
            <a:r>
              <a:rPr lang="en-US" sz="1700" dirty="0">
                <a:solidFill>
                  <a:schemeClr val="bg1">
                    <a:alpha val="80000"/>
                  </a:schemeClr>
                </a:solidFill>
              </a:rPr>
              <a:t>Isolating Rank and find contours.</a:t>
            </a:r>
          </a:p>
          <a:p>
            <a:pPr marL="342900" indent="-342900">
              <a:buAutoNum type="arabicPeriod" startAt="9"/>
            </a:pPr>
            <a:r>
              <a:rPr lang="en-US" sz="1700" dirty="0">
                <a:solidFill>
                  <a:schemeClr val="bg1">
                    <a:alpha val="80000"/>
                  </a:schemeClr>
                </a:solidFill>
              </a:rPr>
              <a:t>Rank is snipped out using the minimum area bounding rectangle.</a:t>
            </a:r>
          </a:p>
          <a:p>
            <a:pPr marL="342900" indent="-342900">
              <a:buAutoNum type="arabicPeriod" startAt="9"/>
            </a:pPr>
            <a:r>
              <a:rPr lang="en-US" sz="1700" dirty="0">
                <a:solidFill>
                  <a:schemeClr val="bg1">
                    <a:alpha val="80000"/>
                  </a:schemeClr>
                </a:solidFill>
              </a:rPr>
              <a:t>Snipped out image is resized into 70x125 pixels.</a:t>
            </a:r>
          </a:p>
          <a:p>
            <a:pPr marL="0" indent="0">
              <a:buNone/>
            </a:pPr>
            <a:endParaRPr lang="en-US" sz="1700" dirty="0">
              <a:solidFill>
                <a:schemeClr val="bg1">
                  <a:alpha val="80000"/>
                </a:schemeClr>
              </a:solidFill>
            </a:endParaRPr>
          </a:p>
        </p:txBody>
      </p:sp>
      <p:pic>
        <p:nvPicPr>
          <p:cNvPr id="5" name="Picture 4" descr="A picture containing weapon, brass knucks&#10;&#10;Description automatically generated">
            <a:extLst>
              <a:ext uri="{FF2B5EF4-FFF2-40B4-BE49-F238E27FC236}">
                <a16:creationId xmlns:a16="http://schemas.microsoft.com/office/drawing/2014/main" id="{DD7E9307-3ECB-D3E7-8222-0E535C82D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27" y="162438"/>
            <a:ext cx="1268675" cy="3222211"/>
          </a:xfrm>
          <a:prstGeom prst="rect">
            <a:avLst/>
          </a:prstGeom>
        </p:spPr>
      </p:pic>
      <p:pic>
        <p:nvPicPr>
          <p:cNvPr id="7" name="Picture 6" descr="A black and white image of a person's face&#10;&#10;Description automatically generated with medium confidence">
            <a:extLst>
              <a:ext uri="{FF2B5EF4-FFF2-40B4-BE49-F238E27FC236}">
                <a16:creationId xmlns:a16="http://schemas.microsoft.com/office/drawing/2014/main" id="{E47DC761-C23E-7B28-D78D-F2FDC4C03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983" y="68378"/>
            <a:ext cx="1239521" cy="3367756"/>
          </a:xfrm>
          <a:prstGeom prst="rect">
            <a:avLst/>
          </a:prstGeom>
        </p:spPr>
      </p:pic>
      <p:pic>
        <p:nvPicPr>
          <p:cNvPr id="10" name="Picture 9" descr="A picture containing icon&#10;&#10;Description automatically generated">
            <a:extLst>
              <a:ext uri="{FF2B5EF4-FFF2-40B4-BE49-F238E27FC236}">
                <a16:creationId xmlns:a16="http://schemas.microsoft.com/office/drawing/2014/main" id="{D7E896C3-6986-1B33-A6B5-6B16C283C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324" y="38549"/>
            <a:ext cx="1268675" cy="3367756"/>
          </a:xfrm>
          <a:prstGeom prst="rect">
            <a:avLst/>
          </a:prstGeom>
        </p:spPr>
      </p:pic>
      <p:pic>
        <p:nvPicPr>
          <p:cNvPr id="13" name="Picture 12" descr="A red light with a black background&#10;&#10;Description automatically generated with low confidence">
            <a:extLst>
              <a:ext uri="{FF2B5EF4-FFF2-40B4-BE49-F238E27FC236}">
                <a16:creationId xmlns:a16="http://schemas.microsoft.com/office/drawing/2014/main" id="{60F30CEE-8AEE-5B97-A2A1-D401AC8A69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0646" y="202194"/>
            <a:ext cx="2545964" cy="3182455"/>
          </a:xfrm>
          <a:prstGeom prst="rect">
            <a:avLst/>
          </a:prstGeom>
        </p:spPr>
      </p:pic>
      <p:pic>
        <p:nvPicPr>
          <p:cNvPr id="16" name="Picture 15" descr="Icon&#10;&#10;Description automatically generated">
            <a:extLst>
              <a:ext uri="{FF2B5EF4-FFF2-40B4-BE49-F238E27FC236}">
                <a16:creationId xmlns:a16="http://schemas.microsoft.com/office/drawing/2014/main" id="{7924C3C2-A37B-6817-B920-7252FAB3B8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1725" y="193143"/>
            <a:ext cx="2547580" cy="3213162"/>
          </a:xfrm>
          <a:prstGeom prst="rect">
            <a:avLst/>
          </a:prstGeom>
        </p:spPr>
      </p:pic>
      <p:pic>
        <p:nvPicPr>
          <p:cNvPr id="18" name="Picture 17" descr="A picture containing text, mammal, clipart&#10;&#10;Description automatically generated">
            <a:extLst>
              <a:ext uri="{FF2B5EF4-FFF2-40B4-BE49-F238E27FC236}">
                <a16:creationId xmlns:a16="http://schemas.microsoft.com/office/drawing/2014/main" id="{7F56C984-99BA-1134-FCF2-9E099B3524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22884" y="206941"/>
            <a:ext cx="1778350" cy="3177708"/>
          </a:xfrm>
          <a:prstGeom prst="rect">
            <a:avLst/>
          </a:prstGeom>
        </p:spPr>
      </p:pic>
      <p:sp>
        <p:nvSpPr>
          <p:cNvPr id="4" name="Slide Number Placeholder 3">
            <a:extLst>
              <a:ext uri="{FF2B5EF4-FFF2-40B4-BE49-F238E27FC236}">
                <a16:creationId xmlns:a16="http://schemas.microsoft.com/office/drawing/2014/main" id="{9C5F732E-7BD6-92B0-939D-A260F87526F2}"/>
              </a:ext>
            </a:extLst>
          </p:cNvPr>
          <p:cNvSpPr>
            <a:spLocks noGrp="1"/>
          </p:cNvSpPr>
          <p:nvPr>
            <p:ph type="sldNum" sz="quarter" idx="12"/>
          </p:nvPr>
        </p:nvSpPr>
        <p:spPr/>
        <p:txBody>
          <a:bodyPr/>
          <a:lstStyle/>
          <a:p>
            <a:fld id="{2C4044B0-72E4-48D4-8484-8B5AA9F888E8}" type="slidenum">
              <a:rPr lang="en-US" smtClean="0"/>
              <a:t>12</a:t>
            </a:fld>
            <a:endParaRPr lang="en-US"/>
          </a:p>
        </p:txBody>
      </p:sp>
    </p:spTree>
    <p:extLst>
      <p:ext uri="{BB962C8B-B14F-4D97-AF65-F5344CB8AC3E}">
        <p14:creationId xmlns:p14="http://schemas.microsoft.com/office/powerpoint/2010/main" val="110051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5813E0-B583-774C-E52F-CE8D9A637855}"/>
              </a:ext>
            </a:extLst>
          </p:cNvPr>
          <p:cNvSpPr>
            <a:spLocks noGrp="1"/>
          </p:cNvSpPr>
          <p:nvPr>
            <p:ph type="title"/>
          </p:nvPr>
        </p:nvSpPr>
        <p:spPr>
          <a:xfrm>
            <a:off x="838200" y="4669978"/>
            <a:ext cx="4391024" cy="1173700"/>
          </a:xfrm>
        </p:spPr>
        <p:txBody>
          <a:bodyPr anchor="t">
            <a:normAutofit/>
          </a:bodyPr>
          <a:lstStyle/>
          <a:p>
            <a:r>
              <a:rPr lang="en-US" sz="3700">
                <a:solidFill>
                  <a:schemeClr val="bg1"/>
                </a:solidFill>
              </a:rPr>
              <a:t>Comparing with the template image set.</a:t>
            </a:r>
          </a:p>
        </p:txBody>
      </p:sp>
      <p:pic>
        <p:nvPicPr>
          <p:cNvPr id="9" name="Picture 8" descr="Graphical user interface, application&#10;&#10;Description automatically generated">
            <a:extLst>
              <a:ext uri="{FF2B5EF4-FFF2-40B4-BE49-F238E27FC236}">
                <a16:creationId xmlns:a16="http://schemas.microsoft.com/office/drawing/2014/main" id="{18B5C71F-C433-3925-A96A-16AC692AD38F}"/>
              </a:ext>
            </a:extLst>
          </p:cNvPr>
          <p:cNvPicPr>
            <a:picLocks noChangeAspect="1"/>
          </p:cNvPicPr>
          <p:nvPr/>
        </p:nvPicPr>
        <p:blipFill rotWithShape="1">
          <a:blip r:embed="rId2">
            <a:extLst>
              <a:ext uri="{28A0092B-C50C-407E-A947-70E740481C1C}">
                <a14:useLocalDpi xmlns:a14="http://schemas.microsoft.com/office/drawing/2010/main" val="0"/>
              </a:ext>
            </a:extLst>
          </a:blip>
          <a:srcRect l="427" r="1667"/>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40" name="Group 39">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41" name="Freeform: Shape 40">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0F3984F-9A7C-772E-5C81-0110CC6A19B3}"/>
              </a:ext>
            </a:extLst>
          </p:cNvPr>
          <p:cNvSpPr>
            <a:spLocks noGrp="1"/>
          </p:cNvSpPr>
          <p:nvPr>
            <p:ph idx="1"/>
          </p:nvPr>
        </p:nvSpPr>
        <p:spPr>
          <a:xfrm>
            <a:off x="5664201" y="4669978"/>
            <a:ext cx="5692774" cy="1173700"/>
          </a:xfrm>
        </p:spPr>
        <p:txBody>
          <a:bodyPr>
            <a:normAutofit/>
          </a:bodyPr>
          <a:lstStyle/>
          <a:p>
            <a:pPr marL="0" indent="0">
              <a:buNone/>
            </a:pPr>
            <a:endParaRPr lang="en-US" sz="2400">
              <a:solidFill>
                <a:schemeClr val="bg1">
                  <a:alpha val="80000"/>
                </a:schemeClr>
              </a:solidFill>
            </a:endParaRPr>
          </a:p>
          <a:p>
            <a:pPr marL="0" indent="0">
              <a:buNone/>
            </a:pPr>
            <a:endParaRPr lang="en-US" sz="2400">
              <a:solidFill>
                <a:schemeClr val="bg1">
                  <a:alpha val="80000"/>
                </a:schemeClr>
              </a:solidFill>
            </a:endParaRPr>
          </a:p>
        </p:txBody>
      </p:sp>
      <p:sp>
        <p:nvSpPr>
          <p:cNvPr id="4" name="Slide Number Placeholder 3">
            <a:extLst>
              <a:ext uri="{FF2B5EF4-FFF2-40B4-BE49-F238E27FC236}">
                <a16:creationId xmlns:a16="http://schemas.microsoft.com/office/drawing/2014/main" id="{20312329-B669-7B15-11EB-D62EAD7805FE}"/>
              </a:ext>
            </a:extLst>
          </p:cNvPr>
          <p:cNvSpPr>
            <a:spLocks noGrp="1"/>
          </p:cNvSpPr>
          <p:nvPr>
            <p:ph type="sldNum" sz="quarter" idx="12"/>
          </p:nvPr>
        </p:nvSpPr>
        <p:spPr/>
        <p:txBody>
          <a:bodyPr/>
          <a:lstStyle/>
          <a:p>
            <a:fld id="{2C4044B0-72E4-48D4-8484-8B5AA9F888E8}" type="slidenum">
              <a:rPr lang="en-US" smtClean="0"/>
              <a:t>13</a:t>
            </a:fld>
            <a:endParaRPr lang="en-US"/>
          </a:p>
        </p:txBody>
      </p:sp>
    </p:spTree>
    <p:extLst>
      <p:ext uri="{BB962C8B-B14F-4D97-AF65-F5344CB8AC3E}">
        <p14:creationId xmlns:p14="http://schemas.microsoft.com/office/powerpoint/2010/main" val="2627355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813E0-B583-774C-E52F-CE8D9A637855}"/>
              </a:ext>
            </a:extLst>
          </p:cNvPr>
          <p:cNvSpPr>
            <a:spLocks noGrp="1"/>
          </p:cNvSpPr>
          <p:nvPr>
            <p:ph type="title"/>
          </p:nvPr>
        </p:nvSpPr>
        <p:spPr>
          <a:xfrm>
            <a:off x="358767" y="4765960"/>
            <a:ext cx="3488556" cy="1173700"/>
          </a:xfrm>
        </p:spPr>
        <p:txBody>
          <a:bodyPr anchor="t">
            <a:normAutofit fontScale="90000"/>
          </a:bodyPr>
          <a:lstStyle/>
          <a:p>
            <a:r>
              <a:rPr lang="en-US" sz="4000" dirty="0">
                <a:solidFill>
                  <a:schemeClr val="bg1"/>
                </a:solidFill>
              </a:rPr>
              <a:t>Where the magic happens.</a:t>
            </a:r>
          </a:p>
        </p:txBody>
      </p:sp>
      <p:grpSp>
        <p:nvGrpSpPr>
          <p:cNvPr id="22" name="Group 21">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3" name="Freeform: Shape 22">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0F3984F-9A7C-772E-5C81-0110CC6A19B3}"/>
              </a:ext>
            </a:extLst>
          </p:cNvPr>
          <p:cNvSpPr>
            <a:spLocks noGrp="1"/>
          </p:cNvSpPr>
          <p:nvPr>
            <p:ph idx="1"/>
          </p:nvPr>
        </p:nvSpPr>
        <p:spPr>
          <a:xfrm>
            <a:off x="3847323" y="4286160"/>
            <a:ext cx="7899919" cy="2336319"/>
          </a:xfrm>
        </p:spPr>
        <p:txBody>
          <a:bodyPr>
            <a:normAutofit/>
          </a:bodyPr>
          <a:lstStyle/>
          <a:p>
            <a:pPr marL="342900" indent="-342900">
              <a:buAutoNum type="arabicPeriod" startAt="15"/>
            </a:pPr>
            <a:r>
              <a:rPr lang="en-US" sz="1700" dirty="0">
                <a:solidFill>
                  <a:schemeClr val="bg1">
                    <a:alpha val="80000"/>
                  </a:schemeClr>
                </a:solidFill>
              </a:rPr>
              <a:t>Isolated Rank image is compared with all the available template images.</a:t>
            </a:r>
          </a:p>
          <a:p>
            <a:pPr marL="342900" indent="-342900">
              <a:buAutoNum type="arabicPeriod" startAt="15"/>
            </a:pPr>
            <a:r>
              <a:rPr lang="en-US" sz="1700" dirty="0">
                <a:solidFill>
                  <a:schemeClr val="bg1">
                    <a:alpha val="80000"/>
                  </a:schemeClr>
                </a:solidFill>
              </a:rPr>
              <a:t>Pixel wise image subtraction is performed with all the template images.</a:t>
            </a:r>
          </a:p>
          <a:p>
            <a:pPr marL="342900" indent="-342900">
              <a:buAutoNum type="arabicPeriod" startAt="15"/>
            </a:pPr>
            <a:r>
              <a:rPr lang="en-US" sz="1700" dirty="0">
                <a:solidFill>
                  <a:schemeClr val="bg1">
                    <a:alpha val="80000"/>
                  </a:schemeClr>
                </a:solidFill>
              </a:rPr>
              <a:t>Count the number white pixels in the resulting image and assign scores when compared with every template image.</a:t>
            </a:r>
          </a:p>
          <a:p>
            <a:pPr marL="342900" indent="-342900">
              <a:buAutoNum type="arabicPeriod" startAt="15"/>
            </a:pPr>
            <a:r>
              <a:rPr lang="en-US" sz="1700" dirty="0">
                <a:solidFill>
                  <a:schemeClr val="bg1">
                    <a:alpha val="80000"/>
                  </a:schemeClr>
                </a:solidFill>
              </a:rPr>
              <a:t>High number of white pixels </a:t>
            </a:r>
            <a:r>
              <a:rPr lang="en-US" sz="1700" dirty="0">
                <a:solidFill>
                  <a:schemeClr val="bg1">
                    <a:alpha val="80000"/>
                  </a:schemeClr>
                </a:solidFill>
                <a:sym typeface="Wingdings" panose="05000000000000000000" pitchFamily="2" charset="2"/>
              </a:rPr>
              <a:t> Higher Score  Poor match and vice versa.</a:t>
            </a:r>
          </a:p>
          <a:p>
            <a:pPr marL="342900" indent="-342900">
              <a:buAutoNum type="arabicPeriod" startAt="15"/>
            </a:pPr>
            <a:r>
              <a:rPr lang="en-US" sz="1700" dirty="0">
                <a:solidFill>
                  <a:schemeClr val="bg1">
                    <a:alpha val="80000"/>
                  </a:schemeClr>
                </a:solidFill>
              </a:rPr>
              <a:t>Checked with every trained image </a:t>
            </a:r>
            <a:r>
              <a:rPr lang="en-US" sz="1700" dirty="0">
                <a:solidFill>
                  <a:schemeClr val="bg1">
                    <a:alpha val="80000"/>
                  </a:schemeClr>
                </a:solidFill>
                <a:sym typeface="Wingdings" panose="05000000000000000000" pitchFamily="2" charset="2"/>
              </a:rPr>
              <a:t> Find template with lowest score(Best Match).</a:t>
            </a:r>
            <a:endParaRPr lang="en-US" sz="1700" dirty="0">
              <a:solidFill>
                <a:schemeClr val="bg1">
                  <a:alpha val="80000"/>
                </a:schemeClr>
              </a:solidFill>
            </a:endParaRPr>
          </a:p>
        </p:txBody>
      </p:sp>
      <p:pic>
        <p:nvPicPr>
          <p:cNvPr id="18" name="Picture 17" descr="A picture containing text, mammal, clipart&#10;&#10;Description automatically generated">
            <a:extLst>
              <a:ext uri="{FF2B5EF4-FFF2-40B4-BE49-F238E27FC236}">
                <a16:creationId xmlns:a16="http://schemas.microsoft.com/office/drawing/2014/main" id="{7F56C984-99BA-1134-FCF2-9E099B352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67" y="251292"/>
            <a:ext cx="1778350" cy="3177708"/>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DA906D5C-9B75-71AD-8713-27FA5B628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585" y="260639"/>
            <a:ext cx="1889504" cy="3159014"/>
          </a:xfrm>
          <a:prstGeom prst="rect">
            <a:avLst/>
          </a:prstGeom>
        </p:spPr>
      </p:pic>
      <p:pic>
        <p:nvPicPr>
          <p:cNvPr id="9" name="Picture 8" descr="A close up of a person&#10;&#10;Description automatically generated with low confidence">
            <a:extLst>
              <a:ext uri="{FF2B5EF4-FFF2-40B4-BE49-F238E27FC236}">
                <a16:creationId xmlns:a16="http://schemas.microsoft.com/office/drawing/2014/main" id="{27426828-B816-EFF3-1DF7-CEBAEEBE71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437" y="235521"/>
            <a:ext cx="1822469" cy="3153160"/>
          </a:xfrm>
          <a:prstGeom prst="rect">
            <a:avLst/>
          </a:prstGeom>
        </p:spPr>
      </p:pic>
      <p:pic>
        <p:nvPicPr>
          <p:cNvPr id="12" name="Picture 11" descr="A black and white image of a person's face&#10;&#10;Description automatically generated with medium confidence">
            <a:extLst>
              <a:ext uri="{FF2B5EF4-FFF2-40B4-BE49-F238E27FC236}">
                <a16:creationId xmlns:a16="http://schemas.microsoft.com/office/drawing/2014/main" id="{C0FF7F43-D1C8-8023-C055-E2A469D94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5126" y="358742"/>
            <a:ext cx="1755908" cy="3058682"/>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DE53343B-BAD6-D16F-11D0-F1F46380C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54" y="349834"/>
            <a:ext cx="1755907" cy="3115320"/>
          </a:xfrm>
          <a:prstGeom prst="rect">
            <a:avLst/>
          </a:prstGeom>
        </p:spPr>
      </p:pic>
      <p:sp>
        <p:nvSpPr>
          <p:cNvPr id="4" name="Slide Number Placeholder 3">
            <a:extLst>
              <a:ext uri="{FF2B5EF4-FFF2-40B4-BE49-F238E27FC236}">
                <a16:creationId xmlns:a16="http://schemas.microsoft.com/office/drawing/2014/main" id="{3C634BCD-B280-EB95-789A-04BCA2C69A33}"/>
              </a:ext>
            </a:extLst>
          </p:cNvPr>
          <p:cNvSpPr>
            <a:spLocks noGrp="1"/>
          </p:cNvSpPr>
          <p:nvPr>
            <p:ph type="sldNum" sz="quarter" idx="12"/>
          </p:nvPr>
        </p:nvSpPr>
        <p:spPr/>
        <p:txBody>
          <a:bodyPr/>
          <a:lstStyle/>
          <a:p>
            <a:fld id="{2C4044B0-72E4-48D4-8484-8B5AA9F888E8}" type="slidenum">
              <a:rPr lang="en-US" smtClean="0"/>
              <a:t>14</a:t>
            </a:fld>
            <a:endParaRPr lang="en-US"/>
          </a:p>
        </p:txBody>
      </p:sp>
    </p:spTree>
    <p:extLst>
      <p:ext uri="{BB962C8B-B14F-4D97-AF65-F5344CB8AC3E}">
        <p14:creationId xmlns:p14="http://schemas.microsoft.com/office/powerpoint/2010/main" val="232546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813E0-B583-774C-E52F-CE8D9A637855}"/>
              </a:ext>
            </a:extLst>
          </p:cNvPr>
          <p:cNvSpPr>
            <a:spLocks noGrp="1"/>
          </p:cNvSpPr>
          <p:nvPr>
            <p:ph type="title"/>
          </p:nvPr>
        </p:nvSpPr>
        <p:spPr>
          <a:xfrm>
            <a:off x="262855" y="4520688"/>
            <a:ext cx="3881834" cy="2123393"/>
          </a:xfrm>
        </p:spPr>
        <p:txBody>
          <a:bodyPr anchor="t">
            <a:normAutofit fontScale="90000"/>
          </a:bodyPr>
          <a:lstStyle/>
          <a:p>
            <a:r>
              <a:rPr lang="en-US" sz="4000" dirty="0">
                <a:solidFill>
                  <a:schemeClr val="bg1"/>
                </a:solidFill>
              </a:rPr>
              <a:t>Edge cases, limitations and where to improve.</a:t>
            </a:r>
          </a:p>
        </p:txBody>
      </p:sp>
      <p:grpSp>
        <p:nvGrpSpPr>
          <p:cNvPr id="22" name="Group 21">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3" name="Freeform: Shape 22">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0F3984F-9A7C-772E-5C81-0110CC6A19B3}"/>
              </a:ext>
            </a:extLst>
          </p:cNvPr>
          <p:cNvSpPr>
            <a:spLocks noGrp="1"/>
          </p:cNvSpPr>
          <p:nvPr>
            <p:ph idx="1"/>
          </p:nvPr>
        </p:nvSpPr>
        <p:spPr>
          <a:xfrm>
            <a:off x="4236440" y="4437776"/>
            <a:ext cx="7692705" cy="2206305"/>
          </a:xfrm>
        </p:spPr>
        <p:txBody>
          <a:bodyPr>
            <a:normAutofit/>
          </a:bodyPr>
          <a:lstStyle/>
          <a:p>
            <a:r>
              <a:rPr lang="en-US" sz="1700" dirty="0">
                <a:solidFill>
                  <a:schemeClr val="bg1">
                    <a:alpha val="80000"/>
                  </a:schemeClr>
                </a:solidFill>
              </a:rPr>
              <a:t>The proposed system had average accuracy when the images were taken in different angles and orientations.</a:t>
            </a:r>
          </a:p>
          <a:p>
            <a:r>
              <a:rPr lang="en-US" sz="1700" dirty="0">
                <a:solidFill>
                  <a:schemeClr val="bg1">
                    <a:alpha val="80000"/>
                  </a:schemeClr>
                </a:solidFill>
              </a:rPr>
              <a:t>System performed extremely poorly when photos had non-uniform backgrounds, failing to identify a single playing card.</a:t>
            </a:r>
          </a:p>
          <a:p>
            <a:r>
              <a:rPr lang="en-US" sz="1700" dirty="0">
                <a:solidFill>
                  <a:schemeClr val="bg1">
                    <a:alpha val="80000"/>
                  </a:schemeClr>
                </a:solidFill>
              </a:rPr>
              <a:t>Algorithm runs on every card on the image, checking against all the available template Ranks and suits. Therefore, can be considered as a an computationally expensive algorithm.</a:t>
            </a:r>
          </a:p>
          <a:p>
            <a:endParaRPr lang="en-US" sz="1700" dirty="0">
              <a:solidFill>
                <a:schemeClr val="bg1">
                  <a:alpha val="80000"/>
                </a:schemeClr>
              </a:solidFill>
            </a:endParaRPr>
          </a:p>
          <a:p>
            <a:pPr marL="0" indent="0">
              <a:buNone/>
            </a:pPr>
            <a:endParaRPr lang="en-US" sz="1700" dirty="0">
              <a:solidFill>
                <a:schemeClr val="bg1">
                  <a:alpha val="80000"/>
                </a:schemeClr>
              </a:solidFill>
            </a:endParaRPr>
          </a:p>
        </p:txBody>
      </p:sp>
      <p:pic>
        <p:nvPicPr>
          <p:cNvPr id="5" name="Picture 4">
            <a:extLst>
              <a:ext uri="{FF2B5EF4-FFF2-40B4-BE49-F238E27FC236}">
                <a16:creationId xmlns:a16="http://schemas.microsoft.com/office/drawing/2014/main" id="{BC6ECF53-D475-E472-6C1F-B30595BF4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6333110" cy="3528992"/>
          </a:xfrm>
          <a:prstGeom prst="rect">
            <a:avLst/>
          </a:prstGeom>
        </p:spPr>
      </p:pic>
      <p:pic>
        <p:nvPicPr>
          <p:cNvPr id="9" name="Picture 8">
            <a:extLst>
              <a:ext uri="{FF2B5EF4-FFF2-40B4-BE49-F238E27FC236}">
                <a16:creationId xmlns:a16="http://schemas.microsoft.com/office/drawing/2014/main" id="{59153F2E-9A8A-233D-90AC-2A50358333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0555" y="1"/>
            <a:ext cx="2288184" cy="3528991"/>
          </a:xfrm>
          <a:prstGeom prst="rect">
            <a:avLst/>
          </a:prstGeom>
        </p:spPr>
      </p:pic>
      <p:pic>
        <p:nvPicPr>
          <p:cNvPr id="12" name="Picture 11">
            <a:extLst>
              <a:ext uri="{FF2B5EF4-FFF2-40B4-BE49-F238E27FC236}">
                <a16:creationId xmlns:a16="http://schemas.microsoft.com/office/drawing/2014/main" id="{B42EF9B9-7314-FCF7-C25D-509C650A2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6184" y="-4860"/>
            <a:ext cx="3123500" cy="3533851"/>
          </a:xfrm>
          <a:prstGeom prst="rect">
            <a:avLst/>
          </a:prstGeom>
        </p:spPr>
      </p:pic>
      <p:sp>
        <p:nvSpPr>
          <p:cNvPr id="4" name="Slide Number Placeholder 3">
            <a:extLst>
              <a:ext uri="{FF2B5EF4-FFF2-40B4-BE49-F238E27FC236}">
                <a16:creationId xmlns:a16="http://schemas.microsoft.com/office/drawing/2014/main" id="{204EE591-BAC8-5365-8C0C-5AECCE44B23C}"/>
              </a:ext>
            </a:extLst>
          </p:cNvPr>
          <p:cNvSpPr>
            <a:spLocks noGrp="1"/>
          </p:cNvSpPr>
          <p:nvPr>
            <p:ph type="sldNum" sz="quarter" idx="12"/>
          </p:nvPr>
        </p:nvSpPr>
        <p:spPr/>
        <p:txBody>
          <a:bodyPr/>
          <a:lstStyle/>
          <a:p>
            <a:fld id="{2C4044B0-72E4-48D4-8484-8B5AA9F888E8}" type="slidenum">
              <a:rPr lang="en-US" smtClean="0"/>
              <a:t>15</a:t>
            </a:fld>
            <a:endParaRPr lang="en-US"/>
          </a:p>
        </p:txBody>
      </p:sp>
    </p:spTree>
    <p:extLst>
      <p:ext uri="{BB962C8B-B14F-4D97-AF65-F5344CB8AC3E}">
        <p14:creationId xmlns:p14="http://schemas.microsoft.com/office/powerpoint/2010/main" val="234729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A8A94-0927-078F-D52B-22A009628D2E}"/>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Thank you</a:t>
            </a:r>
          </a:p>
        </p:txBody>
      </p:sp>
      <p:cxnSp>
        <p:nvCxnSpPr>
          <p:cNvPr id="12" name="Straight Connector 8">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D397387-7683-F6F0-334F-4CD006B6AF04}"/>
              </a:ext>
            </a:extLst>
          </p:cNvPr>
          <p:cNvSpPr>
            <a:spLocks noGrp="1"/>
          </p:cNvSpPr>
          <p:nvPr>
            <p:ph type="sldNum" sz="quarter" idx="12"/>
          </p:nvPr>
        </p:nvSpPr>
        <p:spPr>
          <a:xfrm>
            <a:off x="8593822" y="6172835"/>
            <a:ext cx="2743200" cy="365125"/>
          </a:xfrm>
        </p:spPr>
        <p:txBody>
          <a:bodyPr/>
          <a:lstStyle/>
          <a:p>
            <a:fld id="{2C4044B0-72E4-48D4-8484-8B5AA9F888E8}" type="slidenum">
              <a:rPr lang="en-US" smtClean="0"/>
              <a:t>16</a:t>
            </a:fld>
            <a:endParaRPr lang="en-US" dirty="0"/>
          </a:p>
        </p:txBody>
      </p:sp>
    </p:spTree>
    <p:extLst>
      <p:ext uri="{BB962C8B-B14F-4D97-AF65-F5344CB8AC3E}">
        <p14:creationId xmlns:p14="http://schemas.microsoft.com/office/powerpoint/2010/main" val="648361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61AED-3EE9-1A9D-C012-D58588DB0BD4}"/>
              </a:ext>
            </a:extLst>
          </p:cNvPr>
          <p:cNvSpPr>
            <a:spLocks noGrp="1"/>
          </p:cNvSpPr>
          <p:nvPr>
            <p:ph type="ctrTitle"/>
          </p:nvPr>
        </p:nvSpPr>
        <p:spPr>
          <a:xfrm>
            <a:off x="1094095" y="851517"/>
            <a:ext cx="5238466" cy="2991416"/>
          </a:xfrm>
        </p:spPr>
        <p:txBody>
          <a:bodyPr anchor="b">
            <a:normAutofit/>
          </a:bodyPr>
          <a:lstStyle/>
          <a:p>
            <a:pPr algn="l"/>
            <a:r>
              <a:rPr lang="en-US"/>
              <a:t>Playing Cards Detection and Identification</a:t>
            </a:r>
          </a:p>
        </p:txBody>
      </p:sp>
      <p:sp>
        <p:nvSpPr>
          <p:cNvPr id="3" name="Subtitle 2">
            <a:extLst>
              <a:ext uri="{FF2B5EF4-FFF2-40B4-BE49-F238E27FC236}">
                <a16:creationId xmlns:a16="http://schemas.microsoft.com/office/drawing/2014/main" id="{B2A0518B-73BC-3577-04D6-DB251B51BE6F}"/>
              </a:ext>
            </a:extLst>
          </p:cNvPr>
          <p:cNvSpPr>
            <a:spLocks noGrp="1"/>
          </p:cNvSpPr>
          <p:nvPr>
            <p:ph type="subTitle" idx="1"/>
          </p:nvPr>
        </p:nvSpPr>
        <p:spPr>
          <a:xfrm>
            <a:off x="1094096" y="3842932"/>
            <a:ext cx="4167115" cy="2163551"/>
          </a:xfrm>
        </p:spPr>
        <p:txBody>
          <a:bodyPr anchor="t">
            <a:normAutofit/>
          </a:bodyPr>
          <a:lstStyle/>
          <a:p>
            <a:pPr algn="l"/>
            <a:r>
              <a:rPr lang="en-US"/>
              <a:t>Ravindu Fernando</a:t>
            </a:r>
          </a:p>
          <a:p>
            <a:pPr algn="l"/>
            <a:r>
              <a:rPr lang="en-US"/>
              <a:t>S/17/355</a:t>
            </a:r>
          </a:p>
        </p:txBody>
      </p:sp>
      <p:sp>
        <p:nvSpPr>
          <p:cNvPr id="27" name="Freeform: Shape 26">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laying Cards">
            <a:extLst>
              <a:ext uri="{FF2B5EF4-FFF2-40B4-BE49-F238E27FC236}">
                <a16:creationId xmlns:a16="http://schemas.microsoft.com/office/drawing/2014/main" id="{8BAA3F59-BEE7-EE23-6E8B-39ECEC0E9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4" name="Slide Number Placeholder 3">
            <a:extLst>
              <a:ext uri="{FF2B5EF4-FFF2-40B4-BE49-F238E27FC236}">
                <a16:creationId xmlns:a16="http://schemas.microsoft.com/office/drawing/2014/main" id="{BFF3B142-A4F5-8441-0A14-285D7715E7C8}"/>
              </a:ext>
            </a:extLst>
          </p:cNvPr>
          <p:cNvSpPr>
            <a:spLocks noGrp="1"/>
          </p:cNvSpPr>
          <p:nvPr>
            <p:ph type="sldNum" sz="quarter" idx="12"/>
          </p:nvPr>
        </p:nvSpPr>
        <p:spPr/>
        <p:txBody>
          <a:bodyPr/>
          <a:lstStyle/>
          <a:p>
            <a:fld id="{2C4044B0-72E4-48D4-8484-8B5AA9F888E8}" type="slidenum">
              <a:rPr lang="en-US" smtClean="0"/>
              <a:t>2</a:t>
            </a:fld>
            <a:endParaRPr lang="en-US"/>
          </a:p>
        </p:txBody>
      </p:sp>
    </p:spTree>
    <p:extLst>
      <p:ext uri="{BB962C8B-B14F-4D97-AF65-F5344CB8AC3E}">
        <p14:creationId xmlns:p14="http://schemas.microsoft.com/office/powerpoint/2010/main" val="253511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624DA1-4C42-7066-3539-282E1EC5E3C5}"/>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Why choose this project?.</a:t>
            </a:r>
          </a:p>
        </p:txBody>
      </p:sp>
      <p:graphicFrame>
        <p:nvGraphicFramePr>
          <p:cNvPr id="5" name="Content Placeholder 2">
            <a:extLst>
              <a:ext uri="{FF2B5EF4-FFF2-40B4-BE49-F238E27FC236}">
                <a16:creationId xmlns:a16="http://schemas.microsoft.com/office/drawing/2014/main" id="{43171A25-420C-685F-6650-ADCCFFDBC7BF}"/>
              </a:ext>
            </a:extLst>
          </p:cNvPr>
          <p:cNvGraphicFramePr>
            <a:graphicFrameLocks noGrp="1"/>
          </p:cNvGraphicFramePr>
          <p:nvPr>
            <p:ph idx="1"/>
            <p:extLst>
              <p:ext uri="{D42A27DB-BD31-4B8C-83A1-F6EECF244321}">
                <p14:modId xmlns:p14="http://schemas.microsoft.com/office/powerpoint/2010/main" val="154838715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BF6331C-C591-0CCF-F544-4FA27027B715}"/>
              </a:ext>
            </a:extLst>
          </p:cNvPr>
          <p:cNvSpPr>
            <a:spLocks noGrp="1"/>
          </p:cNvSpPr>
          <p:nvPr>
            <p:ph type="sldNum" sz="quarter" idx="12"/>
          </p:nvPr>
        </p:nvSpPr>
        <p:spPr/>
        <p:txBody>
          <a:bodyPr/>
          <a:lstStyle/>
          <a:p>
            <a:fld id="{2C4044B0-72E4-48D4-8484-8B5AA9F888E8}" type="slidenum">
              <a:rPr lang="en-US" smtClean="0"/>
              <a:t>3</a:t>
            </a:fld>
            <a:endParaRPr lang="en-US"/>
          </a:p>
        </p:txBody>
      </p:sp>
    </p:spTree>
    <p:extLst>
      <p:ext uri="{BB962C8B-B14F-4D97-AF65-F5344CB8AC3E}">
        <p14:creationId xmlns:p14="http://schemas.microsoft.com/office/powerpoint/2010/main" val="302485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E6A8-2197-D255-055B-3E869BDBA1D7}"/>
              </a:ext>
            </a:extLst>
          </p:cNvPr>
          <p:cNvSpPr>
            <a:spLocks noGrp="1"/>
          </p:cNvSpPr>
          <p:nvPr>
            <p:ph type="title"/>
          </p:nvPr>
        </p:nvSpPr>
        <p:spPr/>
        <p:txBody>
          <a:bodyPr/>
          <a:lstStyle/>
          <a:p>
            <a:r>
              <a:rPr lang="en-US" dirty="0"/>
              <a:t>Immediate Result</a:t>
            </a:r>
          </a:p>
        </p:txBody>
      </p:sp>
      <p:sp>
        <p:nvSpPr>
          <p:cNvPr id="7" name="Arrow: Right 6">
            <a:extLst>
              <a:ext uri="{FF2B5EF4-FFF2-40B4-BE49-F238E27FC236}">
                <a16:creationId xmlns:a16="http://schemas.microsoft.com/office/drawing/2014/main" id="{5F7A2637-FC46-9319-EAE4-53DF7C83DE13}"/>
              </a:ext>
            </a:extLst>
          </p:cNvPr>
          <p:cNvSpPr/>
          <p:nvPr/>
        </p:nvSpPr>
        <p:spPr>
          <a:xfrm>
            <a:off x="3631643" y="3636061"/>
            <a:ext cx="663091" cy="472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D877ED2-7CC9-7AAD-11A8-701DE12032E4}"/>
              </a:ext>
            </a:extLst>
          </p:cNvPr>
          <p:cNvSpPr>
            <a:spLocks noGrp="1"/>
          </p:cNvSpPr>
          <p:nvPr>
            <p:ph type="sldNum" sz="quarter" idx="12"/>
          </p:nvPr>
        </p:nvSpPr>
        <p:spPr/>
        <p:txBody>
          <a:bodyPr/>
          <a:lstStyle/>
          <a:p>
            <a:fld id="{2C4044B0-72E4-48D4-8484-8B5AA9F888E8}" type="slidenum">
              <a:rPr lang="en-US" smtClean="0"/>
              <a:t>4</a:t>
            </a:fld>
            <a:endParaRPr lang="en-US"/>
          </a:p>
        </p:txBody>
      </p:sp>
      <p:pic>
        <p:nvPicPr>
          <p:cNvPr id="10" name="Content Placeholder 9" descr="Cards on a table&#10;&#10;Description automatically generated with low confidence">
            <a:extLst>
              <a:ext uri="{FF2B5EF4-FFF2-40B4-BE49-F238E27FC236}">
                <a16:creationId xmlns:a16="http://schemas.microsoft.com/office/drawing/2014/main" id="{CDB93970-19A3-5F82-24CC-7E414544F7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42270" y="2247689"/>
            <a:ext cx="4250210" cy="3187657"/>
          </a:xfrm>
        </p:spPr>
      </p:pic>
      <p:pic>
        <p:nvPicPr>
          <p:cNvPr id="18" name="Picture 17" descr="A group of cards on a table&#10;&#10;Description automatically generated with medium confidence">
            <a:extLst>
              <a:ext uri="{FF2B5EF4-FFF2-40B4-BE49-F238E27FC236}">
                <a16:creationId xmlns:a16="http://schemas.microsoft.com/office/drawing/2014/main" id="{15DD9A28-1A7B-16DB-1610-604AA3D59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255" y="1716412"/>
            <a:ext cx="3199490" cy="4250210"/>
          </a:xfrm>
          <a:prstGeom prst="rect">
            <a:avLst/>
          </a:prstGeom>
        </p:spPr>
      </p:pic>
      <p:pic>
        <p:nvPicPr>
          <p:cNvPr id="28" name="Picture 27" descr="Text&#10;&#10;Description automatically generated with medium confidence">
            <a:extLst>
              <a:ext uri="{FF2B5EF4-FFF2-40B4-BE49-F238E27FC236}">
                <a16:creationId xmlns:a16="http://schemas.microsoft.com/office/drawing/2014/main" id="{B82412A3-8F68-504F-2CFE-3A98ABCB9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2146" y="2421087"/>
            <a:ext cx="3560164" cy="2834265"/>
          </a:xfrm>
          <a:prstGeom prst="rect">
            <a:avLst/>
          </a:prstGeom>
        </p:spPr>
      </p:pic>
    </p:spTree>
    <p:extLst>
      <p:ext uri="{BB962C8B-B14F-4D97-AF65-F5344CB8AC3E}">
        <p14:creationId xmlns:p14="http://schemas.microsoft.com/office/powerpoint/2010/main" val="396099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8135EBA-B3A3-4F88-BCB1-D0C8E63F4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551406E-05CC-4445-9609-3E253925D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A67B3E8-E130-E77D-ED75-C2CAECD8546D}"/>
              </a:ext>
            </a:extLst>
          </p:cNvPr>
          <p:cNvSpPr>
            <a:spLocks noGrp="1"/>
          </p:cNvSpPr>
          <p:nvPr>
            <p:ph type="title"/>
          </p:nvPr>
        </p:nvSpPr>
        <p:spPr>
          <a:xfrm>
            <a:off x="630936" y="4892040"/>
            <a:ext cx="3767328" cy="1325880"/>
          </a:xfrm>
        </p:spPr>
        <p:txBody>
          <a:bodyPr>
            <a:normAutofit/>
          </a:bodyPr>
          <a:lstStyle/>
          <a:p>
            <a:r>
              <a:rPr lang="en-US" sz="2800">
                <a:solidFill>
                  <a:schemeClr val="bg1"/>
                </a:solidFill>
              </a:rPr>
              <a:t>Sample Images</a:t>
            </a:r>
          </a:p>
        </p:txBody>
      </p:sp>
      <p:pic>
        <p:nvPicPr>
          <p:cNvPr id="7" name="Picture 6" descr="Calendar&#10;&#10;Description automatically generated">
            <a:extLst>
              <a:ext uri="{FF2B5EF4-FFF2-40B4-BE49-F238E27FC236}">
                <a16:creationId xmlns:a16="http://schemas.microsoft.com/office/drawing/2014/main" id="{A5BB2323-416F-4E12-5CEC-D2670C0AF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03" y="645396"/>
            <a:ext cx="2407158" cy="3209544"/>
          </a:xfrm>
          <a:prstGeom prst="rect">
            <a:avLst/>
          </a:prstGeom>
        </p:spPr>
      </p:pic>
      <p:cxnSp>
        <p:nvCxnSpPr>
          <p:cNvPr id="35" name="Straight Connector 34">
            <a:extLst>
              <a:ext uri="{FF2B5EF4-FFF2-40B4-BE49-F238E27FC236}">
                <a16:creationId xmlns:a16="http://schemas.microsoft.com/office/drawing/2014/main" id="{FB9683CF-0DA1-46CF-ACAC-D8EE1B15B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87177" y="1347782"/>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group of cards on a table">
            <a:extLst>
              <a:ext uri="{FF2B5EF4-FFF2-40B4-BE49-F238E27FC236}">
                <a16:creationId xmlns:a16="http://schemas.microsoft.com/office/drawing/2014/main" id="{75CF8351-C3A8-9EB8-5226-7A3D5D753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037367" y="1046589"/>
            <a:ext cx="3209544" cy="2407158"/>
          </a:xfrm>
          <a:prstGeom prst="rect">
            <a:avLst/>
          </a:prstGeom>
        </p:spPr>
      </p:pic>
      <p:cxnSp>
        <p:nvCxnSpPr>
          <p:cNvPr id="37" name="Straight Connector 36">
            <a:extLst>
              <a:ext uri="{FF2B5EF4-FFF2-40B4-BE49-F238E27FC236}">
                <a16:creationId xmlns:a16="http://schemas.microsoft.com/office/drawing/2014/main" id="{C2AE770B-9BD5-45F7-9DD4-D3FFD62FE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349484"/>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with low confidence">
            <a:extLst>
              <a:ext uri="{FF2B5EF4-FFF2-40B4-BE49-F238E27FC236}">
                <a16:creationId xmlns:a16="http://schemas.microsoft.com/office/drawing/2014/main" id="{DFB71D92-A3AD-9967-7A1F-ACE8F3B9A7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945089" y="1046589"/>
            <a:ext cx="3209544" cy="2407158"/>
          </a:xfrm>
          <a:prstGeom prst="rect">
            <a:avLst/>
          </a:prstGeom>
        </p:spPr>
      </p:pic>
      <p:cxnSp>
        <p:nvCxnSpPr>
          <p:cNvPr id="39" name="Straight Connector 38">
            <a:extLst>
              <a:ext uri="{FF2B5EF4-FFF2-40B4-BE49-F238E27FC236}">
                <a16:creationId xmlns:a16="http://schemas.microsoft.com/office/drawing/2014/main" id="{24A55763-CE5D-4A9B-A9F7-982C800073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13824" y="1349484"/>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group of cards on a table&#10;&#10;Description automatically generated with medium confidence">
            <a:extLst>
              <a:ext uri="{FF2B5EF4-FFF2-40B4-BE49-F238E27FC236}">
                <a16:creationId xmlns:a16="http://schemas.microsoft.com/office/drawing/2014/main" id="{5779D524-03F8-C9F9-3C7F-AD06C6CE4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3486" y="1286619"/>
            <a:ext cx="2519951" cy="1889963"/>
          </a:xfrm>
          <a:prstGeom prst="rect">
            <a:avLst/>
          </a:prstGeom>
        </p:spPr>
      </p:pic>
      <p:cxnSp>
        <p:nvCxnSpPr>
          <p:cNvPr id="41" name="Straight Connector 40">
            <a:extLst>
              <a:ext uri="{FF2B5EF4-FFF2-40B4-BE49-F238E27FC236}">
                <a16:creationId xmlns:a16="http://schemas.microsoft.com/office/drawing/2014/main" id="{4E4DDBE7-307B-40B1-B6B5-5B376C16D7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22F4B3-C155-5D39-3F3E-F5C019519E5D}"/>
              </a:ext>
            </a:extLst>
          </p:cNvPr>
          <p:cNvSpPr>
            <a:spLocks noGrp="1"/>
          </p:cNvSpPr>
          <p:nvPr>
            <p:ph idx="1"/>
          </p:nvPr>
        </p:nvSpPr>
        <p:spPr>
          <a:xfrm>
            <a:off x="4882896" y="4828032"/>
            <a:ext cx="6675120" cy="1463040"/>
          </a:xfrm>
        </p:spPr>
        <p:txBody>
          <a:bodyPr anchor="ctr">
            <a:normAutofit/>
          </a:bodyPr>
          <a:lstStyle/>
          <a:p>
            <a:r>
              <a:rPr lang="en-US" sz="1700">
                <a:solidFill>
                  <a:schemeClr val="bg1"/>
                </a:solidFill>
              </a:rPr>
              <a:t>Luckily there was no trouble finding a good sample of photos to work with, I have taken photos a standard playing cards using my smartphone.</a:t>
            </a:r>
          </a:p>
        </p:txBody>
      </p:sp>
      <p:sp>
        <p:nvSpPr>
          <p:cNvPr id="4" name="Slide Number Placeholder 3">
            <a:extLst>
              <a:ext uri="{FF2B5EF4-FFF2-40B4-BE49-F238E27FC236}">
                <a16:creationId xmlns:a16="http://schemas.microsoft.com/office/drawing/2014/main" id="{5EDE0E8F-0E95-8D47-A393-C0DD947B88D0}"/>
              </a:ext>
            </a:extLst>
          </p:cNvPr>
          <p:cNvSpPr>
            <a:spLocks noGrp="1"/>
          </p:cNvSpPr>
          <p:nvPr>
            <p:ph type="sldNum" sz="quarter" idx="12"/>
          </p:nvPr>
        </p:nvSpPr>
        <p:spPr/>
        <p:txBody>
          <a:bodyPr/>
          <a:lstStyle/>
          <a:p>
            <a:fld id="{2C4044B0-72E4-48D4-8484-8B5AA9F888E8}" type="slidenum">
              <a:rPr lang="en-US" smtClean="0"/>
              <a:t>5</a:t>
            </a:fld>
            <a:endParaRPr lang="en-US"/>
          </a:p>
        </p:txBody>
      </p:sp>
    </p:spTree>
    <p:extLst>
      <p:ext uri="{BB962C8B-B14F-4D97-AF65-F5344CB8AC3E}">
        <p14:creationId xmlns:p14="http://schemas.microsoft.com/office/powerpoint/2010/main" val="209742822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661D79-34C7-FFB9-AE68-F94172EF2391}"/>
              </a:ext>
            </a:extLst>
          </p:cNvPr>
          <p:cNvSpPr>
            <a:spLocks noGrp="1"/>
          </p:cNvSpPr>
          <p:nvPr>
            <p:ph type="title"/>
          </p:nvPr>
        </p:nvSpPr>
        <p:spPr>
          <a:xfrm>
            <a:off x="643467" y="321734"/>
            <a:ext cx="10905066" cy="1135737"/>
          </a:xfrm>
        </p:spPr>
        <p:txBody>
          <a:bodyPr>
            <a:normAutofit/>
          </a:bodyPr>
          <a:lstStyle/>
          <a:p>
            <a:r>
              <a:rPr lang="en-US" sz="3600"/>
              <a:t>Approach and Considerations</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3EE800C-A414-E86D-C209-D10AA935658E}"/>
              </a:ext>
            </a:extLst>
          </p:cNvPr>
          <p:cNvGraphicFramePr>
            <a:graphicFrameLocks noGrp="1"/>
          </p:cNvGraphicFramePr>
          <p:nvPr>
            <p:ph idx="1"/>
            <p:extLst>
              <p:ext uri="{D42A27DB-BD31-4B8C-83A1-F6EECF244321}">
                <p14:modId xmlns:p14="http://schemas.microsoft.com/office/powerpoint/2010/main" val="709808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8DFE2DE-52CD-6B05-6D95-AE2CF075DF64}"/>
              </a:ext>
            </a:extLst>
          </p:cNvPr>
          <p:cNvSpPr>
            <a:spLocks noGrp="1"/>
          </p:cNvSpPr>
          <p:nvPr>
            <p:ph type="sldNum" sz="quarter" idx="12"/>
          </p:nvPr>
        </p:nvSpPr>
        <p:spPr/>
        <p:txBody>
          <a:bodyPr/>
          <a:lstStyle/>
          <a:p>
            <a:fld id="{2C4044B0-72E4-48D4-8484-8B5AA9F888E8}" type="slidenum">
              <a:rPr lang="en-US" smtClean="0"/>
              <a:t>6</a:t>
            </a:fld>
            <a:endParaRPr lang="en-US"/>
          </a:p>
        </p:txBody>
      </p:sp>
    </p:spTree>
    <p:extLst>
      <p:ext uri="{BB962C8B-B14F-4D97-AF65-F5344CB8AC3E}">
        <p14:creationId xmlns:p14="http://schemas.microsoft.com/office/powerpoint/2010/main" val="3876351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F1A0-4F64-E170-831D-DEA2E08E42C3}"/>
              </a:ext>
            </a:extLst>
          </p:cNvPr>
          <p:cNvSpPr>
            <a:spLocks noGrp="1"/>
          </p:cNvSpPr>
          <p:nvPr>
            <p:ph type="title"/>
          </p:nvPr>
        </p:nvSpPr>
        <p:spPr/>
        <p:txBody>
          <a:bodyPr/>
          <a:lstStyle/>
          <a:p>
            <a:r>
              <a:rPr lang="en-US" dirty="0"/>
              <a:t>Challenges and initial </a:t>
            </a:r>
          </a:p>
        </p:txBody>
      </p:sp>
      <p:sp>
        <p:nvSpPr>
          <p:cNvPr id="3" name="Content Placeholder 2">
            <a:extLst>
              <a:ext uri="{FF2B5EF4-FFF2-40B4-BE49-F238E27FC236}">
                <a16:creationId xmlns:a16="http://schemas.microsoft.com/office/drawing/2014/main" id="{2BCC6BB7-C5CB-9CFF-1CC8-DA9C98472BF6}"/>
              </a:ext>
            </a:extLst>
          </p:cNvPr>
          <p:cNvSpPr>
            <a:spLocks noGrp="1"/>
          </p:cNvSpPr>
          <p:nvPr>
            <p:ph idx="1"/>
          </p:nvPr>
        </p:nvSpPr>
        <p:spPr/>
        <p:txBody>
          <a:bodyPr/>
          <a:lstStyle/>
          <a:p>
            <a:r>
              <a:rPr lang="en-US" dirty="0"/>
              <a:t>Initial Challenge : Background Removal</a:t>
            </a:r>
          </a:p>
          <a:p>
            <a:pPr lvl="1"/>
            <a:r>
              <a:rPr lang="en-US" dirty="0"/>
              <a:t>Bright, non-uniform backgrounds are not easy to remove.	</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BF96EF1-5612-3C1F-DFEE-4314C6899BD4}"/>
              </a:ext>
            </a:extLst>
          </p:cNvPr>
          <p:cNvPicPr>
            <a:picLocks noChangeAspect="1"/>
          </p:cNvPicPr>
          <p:nvPr/>
        </p:nvPicPr>
        <p:blipFill>
          <a:blip r:embed="rId2"/>
          <a:stretch>
            <a:fillRect/>
          </a:stretch>
        </p:blipFill>
        <p:spPr>
          <a:xfrm>
            <a:off x="4337423" y="3246537"/>
            <a:ext cx="2861813" cy="2146360"/>
          </a:xfrm>
          <a:prstGeom prst="rect">
            <a:avLst/>
          </a:prstGeom>
        </p:spPr>
      </p:pic>
      <p:pic>
        <p:nvPicPr>
          <p:cNvPr id="5" name="Picture 4">
            <a:extLst>
              <a:ext uri="{FF2B5EF4-FFF2-40B4-BE49-F238E27FC236}">
                <a16:creationId xmlns:a16="http://schemas.microsoft.com/office/drawing/2014/main" id="{18875D40-FAE3-E8DD-18EC-6D60D55DBC82}"/>
              </a:ext>
            </a:extLst>
          </p:cNvPr>
          <p:cNvPicPr>
            <a:picLocks noChangeAspect="1"/>
          </p:cNvPicPr>
          <p:nvPr/>
        </p:nvPicPr>
        <p:blipFill>
          <a:blip r:embed="rId3"/>
          <a:stretch>
            <a:fillRect/>
          </a:stretch>
        </p:blipFill>
        <p:spPr>
          <a:xfrm rot="10800000">
            <a:off x="996054" y="3246538"/>
            <a:ext cx="2861812" cy="2146359"/>
          </a:xfrm>
          <a:prstGeom prst="rect">
            <a:avLst/>
          </a:prstGeom>
        </p:spPr>
      </p:pic>
      <p:pic>
        <p:nvPicPr>
          <p:cNvPr id="6" name="Picture 5">
            <a:extLst>
              <a:ext uri="{FF2B5EF4-FFF2-40B4-BE49-F238E27FC236}">
                <a16:creationId xmlns:a16="http://schemas.microsoft.com/office/drawing/2014/main" id="{1569B80E-A7D8-D26E-B4D3-D0F89D3FFA2C}"/>
              </a:ext>
            </a:extLst>
          </p:cNvPr>
          <p:cNvPicPr>
            <a:picLocks noChangeAspect="1"/>
          </p:cNvPicPr>
          <p:nvPr/>
        </p:nvPicPr>
        <p:blipFill>
          <a:blip r:embed="rId4"/>
          <a:stretch>
            <a:fillRect/>
          </a:stretch>
        </p:blipFill>
        <p:spPr>
          <a:xfrm>
            <a:off x="7751292" y="3246537"/>
            <a:ext cx="2861814" cy="2146360"/>
          </a:xfrm>
          <a:prstGeom prst="rect">
            <a:avLst/>
          </a:prstGeom>
        </p:spPr>
      </p:pic>
      <p:sp>
        <p:nvSpPr>
          <p:cNvPr id="7" name="TextBox 6">
            <a:extLst>
              <a:ext uri="{FF2B5EF4-FFF2-40B4-BE49-F238E27FC236}">
                <a16:creationId xmlns:a16="http://schemas.microsoft.com/office/drawing/2014/main" id="{B0D1F6B2-C93A-D3CD-27C0-106B8203DC6E}"/>
              </a:ext>
            </a:extLst>
          </p:cNvPr>
          <p:cNvSpPr txBox="1"/>
          <p:nvPr/>
        </p:nvSpPr>
        <p:spPr>
          <a:xfrm>
            <a:off x="1627464" y="5600264"/>
            <a:ext cx="1253548" cy="369332"/>
          </a:xfrm>
          <a:prstGeom prst="rect">
            <a:avLst/>
          </a:prstGeom>
          <a:noFill/>
        </p:spPr>
        <p:txBody>
          <a:bodyPr wrap="none" rtlCol="0">
            <a:spAutoFit/>
          </a:bodyPr>
          <a:lstStyle/>
          <a:p>
            <a:r>
              <a:rPr lang="en-US" dirty="0"/>
              <a:t>Base Image</a:t>
            </a:r>
          </a:p>
        </p:txBody>
      </p:sp>
      <p:sp>
        <p:nvSpPr>
          <p:cNvPr id="8" name="TextBox 7">
            <a:extLst>
              <a:ext uri="{FF2B5EF4-FFF2-40B4-BE49-F238E27FC236}">
                <a16:creationId xmlns:a16="http://schemas.microsoft.com/office/drawing/2014/main" id="{C7606731-480E-407A-7233-5E1C25C1EA1F}"/>
              </a:ext>
            </a:extLst>
          </p:cNvPr>
          <p:cNvSpPr txBox="1"/>
          <p:nvPr/>
        </p:nvSpPr>
        <p:spPr>
          <a:xfrm>
            <a:off x="4623560" y="5600264"/>
            <a:ext cx="2289538" cy="369332"/>
          </a:xfrm>
          <a:prstGeom prst="rect">
            <a:avLst/>
          </a:prstGeom>
          <a:noFill/>
        </p:spPr>
        <p:txBody>
          <a:bodyPr wrap="none" rtlCol="0">
            <a:spAutoFit/>
          </a:bodyPr>
          <a:lstStyle/>
          <a:p>
            <a:r>
              <a:rPr lang="en-US" dirty="0"/>
              <a:t>Adaptive Thresholding</a:t>
            </a:r>
          </a:p>
        </p:txBody>
      </p:sp>
      <p:sp>
        <p:nvSpPr>
          <p:cNvPr id="9" name="TextBox 8">
            <a:extLst>
              <a:ext uri="{FF2B5EF4-FFF2-40B4-BE49-F238E27FC236}">
                <a16:creationId xmlns:a16="http://schemas.microsoft.com/office/drawing/2014/main" id="{6461E772-B8CF-A38C-E3D0-543EA0FFEE71}"/>
              </a:ext>
            </a:extLst>
          </p:cNvPr>
          <p:cNvSpPr txBox="1"/>
          <p:nvPr/>
        </p:nvSpPr>
        <p:spPr>
          <a:xfrm>
            <a:off x="8399420" y="5600264"/>
            <a:ext cx="1565557" cy="369332"/>
          </a:xfrm>
          <a:prstGeom prst="rect">
            <a:avLst/>
          </a:prstGeom>
          <a:noFill/>
        </p:spPr>
        <p:txBody>
          <a:bodyPr wrap="none" rtlCol="0">
            <a:spAutoFit/>
          </a:bodyPr>
          <a:lstStyle/>
          <a:p>
            <a:r>
              <a:rPr lang="en-US" dirty="0"/>
              <a:t>Otsu’s Method</a:t>
            </a:r>
          </a:p>
        </p:txBody>
      </p:sp>
      <p:sp>
        <p:nvSpPr>
          <p:cNvPr id="10" name="Slide Number Placeholder 9">
            <a:extLst>
              <a:ext uri="{FF2B5EF4-FFF2-40B4-BE49-F238E27FC236}">
                <a16:creationId xmlns:a16="http://schemas.microsoft.com/office/drawing/2014/main" id="{09B4B0A1-5F83-C2AB-A278-01890D82968A}"/>
              </a:ext>
            </a:extLst>
          </p:cNvPr>
          <p:cNvSpPr>
            <a:spLocks noGrp="1"/>
          </p:cNvSpPr>
          <p:nvPr>
            <p:ph type="sldNum" sz="quarter" idx="12"/>
          </p:nvPr>
        </p:nvSpPr>
        <p:spPr/>
        <p:txBody>
          <a:bodyPr/>
          <a:lstStyle/>
          <a:p>
            <a:fld id="{2C4044B0-72E4-48D4-8484-8B5AA9F888E8}" type="slidenum">
              <a:rPr lang="en-US" smtClean="0"/>
              <a:t>7</a:t>
            </a:fld>
            <a:endParaRPr lang="en-US"/>
          </a:p>
        </p:txBody>
      </p:sp>
    </p:spTree>
    <p:extLst>
      <p:ext uri="{BB962C8B-B14F-4D97-AF65-F5344CB8AC3E}">
        <p14:creationId xmlns:p14="http://schemas.microsoft.com/office/powerpoint/2010/main" val="316180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13AD-A9DD-9DDF-F0B1-7410489C11CA}"/>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Methodology: What was done so far…</a:t>
            </a:r>
          </a:p>
        </p:txBody>
      </p:sp>
      <p:sp>
        <p:nvSpPr>
          <p:cNvPr id="56" name="Freeform: Shape 5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A group of cards on a table&#10;&#10;Description automatically generated with medium confidence">
            <a:extLst>
              <a:ext uri="{FF2B5EF4-FFF2-40B4-BE49-F238E27FC236}">
                <a16:creationId xmlns:a16="http://schemas.microsoft.com/office/drawing/2014/main" id="{42B669A2-B27C-1CEB-235C-C66130F06E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855" r="-2" b="1371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6D721E13-4BD2-2936-6ACB-85D8162539B0}"/>
              </a:ext>
            </a:extLst>
          </p:cNvPr>
          <p:cNvSpPr>
            <a:spLocks noGrp="1"/>
          </p:cNvSpPr>
          <p:nvPr>
            <p:ph type="sldNum" sz="quarter" idx="12"/>
          </p:nvPr>
        </p:nvSpPr>
        <p:spPr/>
        <p:txBody>
          <a:bodyPr/>
          <a:lstStyle/>
          <a:p>
            <a:fld id="{2C4044B0-72E4-48D4-8484-8B5AA9F888E8}" type="slidenum">
              <a:rPr lang="en-US" smtClean="0"/>
              <a:t>8</a:t>
            </a:fld>
            <a:endParaRPr lang="en-US"/>
          </a:p>
        </p:txBody>
      </p:sp>
    </p:spTree>
    <p:extLst>
      <p:ext uri="{BB962C8B-B14F-4D97-AF65-F5344CB8AC3E}">
        <p14:creationId xmlns:p14="http://schemas.microsoft.com/office/powerpoint/2010/main" val="584492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0">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D16D0-C6C7-4352-20BD-87E55A3C5C48}"/>
              </a:ext>
            </a:extLst>
          </p:cNvPr>
          <p:cNvSpPr>
            <a:spLocks noGrp="1"/>
          </p:cNvSpPr>
          <p:nvPr>
            <p:ph type="title"/>
          </p:nvPr>
        </p:nvSpPr>
        <p:spPr>
          <a:xfrm>
            <a:off x="838200" y="4669978"/>
            <a:ext cx="4391024" cy="1173700"/>
          </a:xfrm>
        </p:spPr>
        <p:txBody>
          <a:bodyPr anchor="t">
            <a:normAutofit/>
          </a:bodyPr>
          <a:lstStyle/>
          <a:p>
            <a:r>
              <a:rPr lang="en-US" sz="4000">
                <a:solidFill>
                  <a:schemeClr val="bg1"/>
                </a:solidFill>
              </a:rPr>
              <a:t>Preprocessing</a:t>
            </a:r>
          </a:p>
        </p:txBody>
      </p:sp>
      <p:pic>
        <p:nvPicPr>
          <p:cNvPr id="6" name="Picture 5" descr="A picture containing text, queen, envelope">
            <a:extLst>
              <a:ext uri="{FF2B5EF4-FFF2-40B4-BE49-F238E27FC236}">
                <a16:creationId xmlns:a16="http://schemas.microsoft.com/office/drawing/2014/main" id="{9BDE362B-FB72-60B1-4B3E-0F2A6CFF7ADC}"/>
              </a:ext>
            </a:extLst>
          </p:cNvPr>
          <p:cNvPicPr>
            <a:picLocks noChangeAspect="1"/>
          </p:cNvPicPr>
          <p:nvPr/>
        </p:nvPicPr>
        <p:blipFill rotWithShape="1">
          <a:blip r:embed="rId2">
            <a:extLst>
              <a:ext uri="{28A0092B-C50C-407E-A947-70E740481C1C}">
                <a14:useLocalDpi xmlns:a14="http://schemas.microsoft.com/office/drawing/2010/main" val="0"/>
              </a:ext>
            </a:extLst>
          </a:blip>
          <a:srcRect l="7347" r="9816" b="-2"/>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9" name="Picture 8" descr="A group of dice&#10;&#10;Description automatically generated with medium confidence">
            <a:extLst>
              <a:ext uri="{FF2B5EF4-FFF2-40B4-BE49-F238E27FC236}">
                <a16:creationId xmlns:a16="http://schemas.microsoft.com/office/drawing/2014/main" id="{A452A8D3-3BD9-1892-2FAA-BE4626EBB014}"/>
              </a:ext>
            </a:extLst>
          </p:cNvPr>
          <p:cNvPicPr>
            <a:picLocks noChangeAspect="1"/>
          </p:cNvPicPr>
          <p:nvPr/>
        </p:nvPicPr>
        <p:blipFill rotWithShape="1">
          <a:blip r:embed="rId3">
            <a:extLst>
              <a:ext uri="{28A0092B-C50C-407E-A947-70E740481C1C}">
                <a14:useLocalDpi xmlns:a14="http://schemas.microsoft.com/office/drawing/2010/main" val="0"/>
              </a:ext>
            </a:extLst>
          </a:blip>
          <a:srcRect l="8640" r="6345" b="-1"/>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37" name="Group 3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34" name="Freeform: Shape 3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Content Placeholder 7">
            <a:extLst>
              <a:ext uri="{FF2B5EF4-FFF2-40B4-BE49-F238E27FC236}">
                <a16:creationId xmlns:a16="http://schemas.microsoft.com/office/drawing/2014/main" id="{1C311CBC-37BD-875D-677A-73A03C78BA70}"/>
              </a:ext>
            </a:extLst>
          </p:cNvPr>
          <p:cNvSpPr>
            <a:spLocks noGrp="1"/>
          </p:cNvSpPr>
          <p:nvPr>
            <p:ph idx="1"/>
          </p:nvPr>
        </p:nvSpPr>
        <p:spPr>
          <a:xfrm>
            <a:off x="5664201" y="4766267"/>
            <a:ext cx="5692774" cy="1077411"/>
          </a:xfrm>
        </p:spPr>
        <p:txBody>
          <a:bodyPr>
            <a:normAutofit/>
          </a:bodyPr>
          <a:lstStyle/>
          <a:p>
            <a:pPr marL="342900" indent="-342900">
              <a:buFont typeface="+mj-lt"/>
              <a:buAutoNum type="arabicPeriod"/>
            </a:pPr>
            <a:r>
              <a:rPr lang="en-US" sz="1700" dirty="0">
                <a:solidFill>
                  <a:schemeClr val="bg1">
                    <a:alpha val="80000"/>
                  </a:schemeClr>
                </a:solidFill>
              </a:rPr>
              <a:t>Converted to Grayscale and blurred to get rid of noise.</a:t>
            </a:r>
          </a:p>
          <a:p>
            <a:pPr marL="342900" indent="-342900">
              <a:buFont typeface="+mj-lt"/>
              <a:buAutoNum type="arabicPeriod"/>
            </a:pPr>
            <a:r>
              <a:rPr lang="en-US" sz="1700" dirty="0">
                <a:solidFill>
                  <a:schemeClr val="bg1">
                    <a:alpha val="80000"/>
                  </a:schemeClr>
                </a:solidFill>
              </a:rPr>
              <a:t>Thresholding of the image to prepare it for finding contours</a:t>
            </a:r>
          </a:p>
        </p:txBody>
      </p:sp>
      <p:sp>
        <p:nvSpPr>
          <p:cNvPr id="4" name="Slide Number Placeholder 3">
            <a:extLst>
              <a:ext uri="{FF2B5EF4-FFF2-40B4-BE49-F238E27FC236}">
                <a16:creationId xmlns:a16="http://schemas.microsoft.com/office/drawing/2014/main" id="{52E50486-9489-DB79-03B4-D7FBFE390A94}"/>
              </a:ext>
            </a:extLst>
          </p:cNvPr>
          <p:cNvSpPr>
            <a:spLocks noGrp="1"/>
          </p:cNvSpPr>
          <p:nvPr>
            <p:ph type="sldNum" sz="quarter" idx="12"/>
          </p:nvPr>
        </p:nvSpPr>
        <p:spPr/>
        <p:txBody>
          <a:bodyPr/>
          <a:lstStyle/>
          <a:p>
            <a:fld id="{2C4044B0-72E4-48D4-8484-8B5AA9F888E8}" type="slidenum">
              <a:rPr lang="en-US" smtClean="0"/>
              <a:t>9</a:t>
            </a:fld>
            <a:endParaRPr lang="en-US"/>
          </a:p>
        </p:txBody>
      </p:sp>
    </p:spTree>
    <p:extLst>
      <p:ext uri="{BB962C8B-B14F-4D97-AF65-F5344CB8AC3E}">
        <p14:creationId xmlns:p14="http://schemas.microsoft.com/office/powerpoint/2010/main" val="4021003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563</Words>
  <Application>Microsoft Office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Tw Cen MT</vt:lpstr>
      <vt:lpstr>Office Theme</vt:lpstr>
      <vt:lpstr>PowerPoint Presentation</vt:lpstr>
      <vt:lpstr>Playing Cards Detection and Identification</vt:lpstr>
      <vt:lpstr>Why choose this project?.</vt:lpstr>
      <vt:lpstr>Immediate Result</vt:lpstr>
      <vt:lpstr>Sample Images</vt:lpstr>
      <vt:lpstr>Approach and Considerations</vt:lpstr>
      <vt:lpstr>Challenges and initial </vt:lpstr>
      <vt:lpstr>Methodology: What was done so far…</vt:lpstr>
      <vt:lpstr>Preprocessing</vt:lpstr>
      <vt:lpstr>Contours</vt:lpstr>
      <vt:lpstr>Transformation</vt:lpstr>
      <vt:lpstr>Isolating Rank and Suit</vt:lpstr>
      <vt:lpstr>Comparing with the template image set.</vt:lpstr>
      <vt:lpstr>Where the magic happens.</vt:lpstr>
      <vt:lpstr>Edge cases, limitations and where to improve.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Ravindu Fernando</dc:creator>
  <cp:lastModifiedBy>Ravindu Fernando</cp:lastModifiedBy>
  <cp:revision>11</cp:revision>
  <dcterms:created xsi:type="dcterms:W3CDTF">2022-09-13T13:25:59Z</dcterms:created>
  <dcterms:modified xsi:type="dcterms:W3CDTF">2022-11-07T15:57:42Z</dcterms:modified>
</cp:coreProperties>
</file>